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355" r:id="rId2"/>
    <p:sldId id="365" r:id="rId3"/>
    <p:sldId id="361" r:id="rId4"/>
    <p:sldId id="367" r:id="rId5"/>
    <p:sldId id="359" r:id="rId6"/>
    <p:sldId id="372" r:id="rId7"/>
    <p:sldId id="373" r:id="rId8"/>
    <p:sldId id="370" r:id="rId9"/>
    <p:sldId id="362" r:id="rId10"/>
  </p:sldIdLst>
  <p:sldSz cx="12192000" cy="6858000"/>
  <p:notesSz cx="6797675" cy="9926638"/>
  <p:custDataLst>
    <p:tags r:id="rId13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12BBC74-F8A8-4522-B6FE-544536D7EAB9}">
          <p14:sldIdLst>
            <p14:sldId id="355"/>
            <p14:sldId id="365"/>
            <p14:sldId id="361"/>
            <p14:sldId id="367"/>
            <p14:sldId id="359"/>
            <p14:sldId id="372"/>
            <p14:sldId id="373"/>
            <p14:sldId id="370"/>
            <p14:sldId id="3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799" userDrawn="1">
          <p15:clr>
            <a:srgbClr val="A4A3A4"/>
          </p15:clr>
        </p15:guide>
        <p15:guide id="2" orient="horz" pos="527" userDrawn="1">
          <p15:clr>
            <a:srgbClr val="A4A3A4"/>
          </p15:clr>
        </p15:guide>
        <p15:guide id="3" orient="horz" pos="4111" userDrawn="1">
          <p15:clr>
            <a:srgbClr val="A4A3A4"/>
          </p15:clr>
        </p15:guide>
        <p15:guide id="4" orient="horz" pos="4320" userDrawn="1">
          <p15:clr>
            <a:srgbClr val="A4A3A4"/>
          </p15:clr>
        </p15:guide>
        <p15:guide id="5" orient="horz" pos="2341" userDrawn="1">
          <p15:clr>
            <a:srgbClr val="A4A3A4"/>
          </p15:clr>
        </p15:guide>
        <p15:guide id="6" pos="7288" userDrawn="1">
          <p15:clr>
            <a:srgbClr val="A4A3A4"/>
          </p15:clr>
        </p15:guide>
        <p15:guide id="7" pos="6743" userDrawn="1">
          <p15:clr>
            <a:srgbClr val="A4A3A4"/>
          </p15:clr>
        </p15:guide>
        <p15:guide id="8" pos="393" userDrawn="1">
          <p15:clr>
            <a:srgbClr val="A4A3A4"/>
          </p15:clr>
        </p15:guide>
        <p15:guide id="9" pos="1057" userDrawn="1">
          <p15:clr>
            <a:srgbClr val="A4A3A4"/>
          </p15:clr>
        </p15:guide>
        <p15:guide id="10" orient="horz" pos="107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iekmann Laura" initials="-" lastIdx="25" clrIdx="0"/>
  <p:cmAuthor id="1" name="仇惠惠" initials="仇惠惠" lastIdx="1" clrIdx="1">
    <p:extLst>
      <p:ext uri="{19B8F6BF-5375-455C-9EA6-DF929625EA0E}">
        <p15:presenceInfo xmlns:p15="http://schemas.microsoft.com/office/powerpoint/2012/main" userId="S-1-5-21-324225659-35519038-1265828037-6119" providerId="AD"/>
      </p:ext>
    </p:extLst>
  </p:cmAuthor>
  <p:cmAuthor id="2" name="尹小月" initials="尹小月" lastIdx="7" clrIdx="2">
    <p:extLst>
      <p:ext uri="{19B8F6BF-5375-455C-9EA6-DF929625EA0E}">
        <p15:presenceInfo xmlns:p15="http://schemas.microsoft.com/office/powerpoint/2012/main" userId="S-1-5-21-324225659-35519038-1265828037-24956" providerId="AD"/>
      </p:ext>
    </p:extLst>
  </p:cmAuthor>
  <p:cmAuthor id="3" name="李鑫" initials="李鑫" lastIdx="12" clrIdx="3">
    <p:extLst>
      <p:ext uri="{19B8F6BF-5375-455C-9EA6-DF929625EA0E}">
        <p15:presenceInfo xmlns:p15="http://schemas.microsoft.com/office/powerpoint/2012/main" userId="S-1-5-21-324225659-35519038-1265828037-2718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2088"/>
    <a:srgbClr val="FFFFFF"/>
    <a:srgbClr val="6A868F"/>
    <a:srgbClr val="4F81BD"/>
    <a:srgbClr val="FFBD00"/>
    <a:srgbClr val="F8B500"/>
    <a:srgbClr val="FFD500"/>
    <a:srgbClr val="FCDC39"/>
    <a:srgbClr val="F8E688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61" autoAdjust="0"/>
    <p:restoredTop sz="93111" autoAdjust="0"/>
  </p:normalViewPr>
  <p:slideViewPr>
    <p:cSldViewPr snapToObjects="1" showGuides="1">
      <p:cViewPr>
        <p:scale>
          <a:sx n="60" d="100"/>
          <a:sy n="60" d="100"/>
        </p:scale>
        <p:origin x="956" y="264"/>
      </p:cViewPr>
      <p:guideLst>
        <p:guide orient="horz" pos="799"/>
        <p:guide orient="horz" pos="527"/>
        <p:guide orient="horz" pos="4111"/>
        <p:guide orient="horz" pos="4320"/>
        <p:guide orient="horz" pos="2341"/>
        <p:guide pos="7288"/>
        <p:guide pos="6743"/>
        <p:guide pos="393"/>
        <p:guide pos="1057"/>
        <p:guide orient="horz" pos="1071"/>
      </p:guideLst>
    </p:cSldViewPr>
  </p:slideViewPr>
  <p:outlineViewPr>
    <p:cViewPr>
      <p:scale>
        <a:sx n="33" d="100"/>
        <a:sy n="33" d="100"/>
      </p:scale>
      <p:origin x="0" y="-2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492"/>
    </p:cViewPr>
  </p:sorterViewPr>
  <p:notesViewPr>
    <p:cSldViewPr snapToObjects="1" showGuides="1">
      <p:cViewPr varScale="1">
        <p:scale>
          <a:sx n="52" d="100"/>
          <a:sy n="52" d="100"/>
        </p:scale>
        <p:origin x="2958" y="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5A50F3-0B4E-4FD4-B59E-04F1BED25517}" type="datetimeFigureOut">
              <a:rPr lang="de-DE" smtClean="0"/>
              <a:pPr/>
              <a:t>24.11.2020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5D111-854B-4DA7-B256-CD6C4C581204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8749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wmf>
</file>

<file path=ppt/media/image12.wmf>
</file>

<file path=ppt/media/image13.png>
</file>

<file path=ppt/media/image3.jpeg>
</file>

<file path=ppt/media/image4.jpe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3DC7E-545F-4537-850F-CC5C2B410559}" type="datetimeFigureOut">
              <a:rPr lang="de-DE" smtClean="0"/>
              <a:pPr/>
              <a:t>24.11.2020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A725A-9256-4EC5-8CDB-4CC5D97770DD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3301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“蜂云平台”</a:t>
            </a:r>
            <a:r>
              <a:rPr lang="zh-CN" altLang="en-US" sz="1200" b="1" spc="-3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诞生于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2018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年，是蜂巢能源科技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有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限公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司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旗下的以新能源电池为核心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的电池监控分析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平台，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现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已覆盖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国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293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城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市，监控超过</a:t>
            </a:r>
            <a:r>
              <a:rPr lang="en-US" altLang="zh-CN" sz="1200" b="1" spc="110" dirty="0">
                <a:solidFill>
                  <a:srgbClr val="1D208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万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个电池包</a:t>
            </a:r>
            <a:r>
              <a:rPr lang="zh-CN" altLang="en-US" sz="1200" spc="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监控故障类型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67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种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监控项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507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项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，分析数据超过</a:t>
            </a:r>
            <a:r>
              <a: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10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亿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条。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基于大数据、</a:t>
            </a:r>
            <a:r>
              <a:rPr lang="en-US" altLang="zh-CN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AI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和云计算等技术研发的</a:t>
            </a: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“蜂云平台”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，接入电池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全生命周期数据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，通过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人工智能、分布式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等技术搭建了智能、高效、精准的模型。赋能电池和新能源相关领域：准确故障预警、延长电池寿命、降低售后投入，提高产品竞争力，提升公司品牌形象。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spc="105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蜂云平台与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华为、蔚来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合作，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华为拥有强大的云资源，蔚来拥有专业的电动车运营经验，清华大学拥有强大的科研能力，我司拥有丰富的动力电池经验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，四者强强联手</a:t>
            </a:r>
            <a:r>
              <a:rPr lang="zh-CN" altLang="en-US" sz="1200" spc="9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致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力于打造</a:t>
            </a:r>
            <a:r>
              <a:rPr lang="zh-CN" altLang="en-US" sz="1200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全球智能化电池监控分析第一品牌。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5246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4560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“蜂云平台”</a:t>
            </a:r>
            <a:r>
              <a:rPr lang="zh-CN" altLang="en-US" sz="1200" b="1" spc="-3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诞生于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2018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年，是蜂巢能源科技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有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限公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司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旗下的以新能源电池为核心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的电池监控分析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平台，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现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已覆盖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国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293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城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市，监控超过</a:t>
            </a:r>
            <a:r>
              <a:rPr lang="en-US" altLang="zh-CN" sz="1200" b="1" spc="110" dirty="0">
                <a:solidFill>
                  <a:srgbClr val="1D208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万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个电池包</a:t>
            </a:r>
            <a:r>
              <a:rPr lang="zh-CN" altLang="en-US" sz="1200" spc="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监控故障类型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67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种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监控项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507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项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，分析数据超过</a:t>
            </a:r>
            <a:r>
              <a: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10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亿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条。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基于大数据、</a:t>
            </a:r>
            <a:r>
              <a:rPr lang="en-US" altLang="zh-CN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AI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和云计算等技术研发的</a:t>
            </a: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“蜂云平台”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，接入电池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全生命周期数据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，通过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人工智能、分布式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等技术搭建了智能、高效、精准的模型。赋能电池和新能源相关领域：准确故障预警、延长电池寿命、降低售后投入，提高产品竞争力，提升公司品牌形象。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spc="105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蜂云平台与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华为、蔚来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合作，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华为拥有强大的云资源，蔚来拥有专业的电动车运营经验，清华大学拥有强大的科研能力，我司拥有丰富的动力电池经验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，四者强强联手</a:t>
            </a:r>
            <a:r>
              <a:rPr lang="zh-CN" altLang="en-US" sz="1200" spc="9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致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力于打造</a:t>
            </a:r>
            <a:r>
              <a:rPr lang="zh-CN" altLang="en-US" sz="1200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全球智能化电池监控分析第一品牌。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0126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“蜂云平台”</a:t>
            </a:r>
            <a:r>
              <a:rPr lang="zh-CN" altLang="en-US" sz="1200" b="1" spc="-3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诞生于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2018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年，是蜂巢能源科技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有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限公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司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旗下的以新能源电池为核心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的电池监控分析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平台，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现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已覆盖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国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293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城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市，监控超过</a:t>
            </a:r>
            <a:r>
              <a:rPr lang="en-US" altLang="zh-CN" sz="1200" b="1" spc="110" dirty="0">
                <a:solidFill>
                  <a:srgbClr val="1D208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万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个电池包</a:t>
            </a:r>
            <a:r>
              <a:rPr lang="zh-CN" altLang="en-US" sz="1200" spc="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监控故障类型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67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种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监控项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507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项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，分析数据超过</a:t>
            </a:r>
            <a:r>
              <a: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10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亿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条。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基于大数据、</a:t>
            </a:r>
            <a:r>
              <a:rPr lang="en-US" altLang="zh-CN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AI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和云计算等技术研发的</a:t>
            </a: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“蜂云平台”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，接入电池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全生命周期数据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，通过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人工智能、分布式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等技术搭建了智能、高效、精准的模型。赋能电池和新能源相关领域：准确故障预警、延长电池寿命、降低售后投入，提高产品竞争力，提升公司品牌形象。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spc="105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蜂云平台与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华为、蔚来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合作，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华为拥有强大的云资源，蔚来拥有专业的电动车运营经验，清华大学拥有强大的科研能力，我司拥有丰富的动力电池经验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，四者强强联手</a:t>
            </a:r>
            <a:r>
              <a:rPr lang="zh-CN" altLang="en-US" sz="1200" spc="9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致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力于打造</a:t>
            </a:r>
            <a:r>
              <a:rPr lang="zh-CN" altLang="en-US" sz="1200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全球智能化电池监控分析第一品牌。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93483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“蜂云平台”</a:t>
            </a:r>
            <a:r>
              <a:rPr lang="zh-CN" altLang="en-US" sz="1200" b="1" spc="-3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诞生于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2018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年，是蜂巢能源科技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有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限公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司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旗下的以新能源电池为核心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的电池监控分析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平台，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现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已覆盖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国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293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城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市，监控超过</a:t>
            </a:r>
            <a:r>
              <a:rPr lang="en-US" altLang="zh-CN" sz="1200" b="1" spc="110" dirty="0">
                <a:solidFill>
                  <a:srgbClr val="1D208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万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个电池包</a:t>
            </a:r>
            <a:r>
              <a:rPr lang="zh-CN" altLang="en-US" sz="1200" spc="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监控故障类型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67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种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监控项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507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项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，分析数据超过</a:t>
            </a:r>
            <a:r>
              <a: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10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亿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条。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基于大数据、</a:t>
            </a:r>
            <a:r>
              <a:rPr lang="en-US" altLang="zh-CN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AI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和云计算等技术研发的</a:t>
            </a: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“蜂云平台”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，接入电池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全生命周期数据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，通过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人工智能、分布式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等技术搭建了智能、高效、精准的模型。赋能电池和新能源相关领域：准确故障预警、延长电池寿命、降低售后投入，提高产品竞争力，提升公司品牌形象。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spc="105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蜂云平台与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华为、蔚来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合作，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华为拥有强大的云资源，蔚来拥有专业的电动车运营经验，清华大学拥有强大的科研能力，我司拥有丰富的动力电池经验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，四者强强联手</a:t>
            </a:r>
            <a:r>
              <a:rPr lang="zh-CN" altLang="en-US" sz="1200" spc="9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致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力于打造</a:t>
            </a:r>
            <a:r>
              <a:rPr lang="zh-CN" altLang="en-US" sz="1200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全球智能化电池监控分析第一品牌。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98857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“蜂云平台”</a:t>
            </a:r>
            <a:r>
              <a:rPr lang="zh-CN" altLang="en-US" sz="1200" b="1" spc="-3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诞生于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2018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年，是蜂巢能源科技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有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限公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司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旗下的以新能源电池为核心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的电池监控分析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平台，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现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已覆盖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国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293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城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市，监控超过</a:t>
            </a:r>
            <a:r>
              <a:rPr lang="en-US" altLang="zh-CN" sz="1200" b="1" spc="110" dirty="0">
                <a:solidFill>
                  <a:srgbClr val="1D208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万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个电池包</a:t>
            </a:r>
            <a:r>
              <a:rPr lang="zh-CN" altLang="en-US" sz="1200" spc="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监控故障类型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67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种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监控项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507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项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，分析数据超过</a:t>
            </a:r>
            <a:r>
              <a: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10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亿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条。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基于大数据、</a:t>
            </a:r>
            <a:r>
              <a:rPr lang="en-US" altLang="zh-CN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AI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和云计算等技术研发的</a:t>
            </a: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“蜂云平台”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，接入电池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全生命周期数据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，通过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人工智能、分布式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等技术搭建了智能、高效、精准的模型。赋能电池和新能源相关领域：准确故障预警、延长电池寿命、降低售后投入，提高产品竞争力，提升公司品牌形象。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spc="105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蜂云平台与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华为、蔚来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合作，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华为拥有强大的云资源，蔚来拥有专业的电动车运营经验，清华大学拥有强大的科研能力，我司拥有丰富的动力电池经验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，四者强强联手</a:t>
            </a:r>
            <a:r>
              <a:rPr lang="zh-CN" altLang="en-US" sz="1200" spc="9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致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力于打造</a:t>
            </a:r>
            <a:r>
              <a:rPr lang="zh-CN" altLang="en-US" sz="1200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全球智能化电池监控分析第一品牌。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27227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“蜂云平台”</a:t>
            </a:r>
            <a:r>
              <a:rPr lang="zh-CN" altLang="en-US" sz="1200" b="1" spc="-3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诞生于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2018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年，是蜂巢能源科技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有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限公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司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旗下的以新能源电池为核心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的电池监控分析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平台，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现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已覆盖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国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293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</a:t>
            </a:r>
            <a:r>
              <a:rPr lang="zh-CN" altLang="en-US" sz="1200" spc="-1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城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市，监控超过</a:t>
            </a:r>
            <a:r>
              <a:rPr lang="en-US" altLang="zh-CN" sz="1200" b="1" spc="110" dirty="0">
                <a:solidFill>
                  <a:srgbClr val="1D208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万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个电池包</a:t>
            </a:r>
            <a:r>
              <a:rPr lang="zh-CN" altLang="en-US" sz="1200" spc="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监控故障类型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67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种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r>
              <a:rPr lang="zh-CN" altLang="en-US" sz="1200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监控项</a:t>
            </a:r>
            <a:r>
              <a:rPr lang="en-US" altLang="zh-CN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507</a:t>
            </a:r>
            <a:r>
              <a:rPr lang="zh-CN" altLang="en-US" sz="1200" b="1" spc="-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项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，分析数据超过</a:t>
            </a:r>
            <a:r>
              <a:rPr lang="en-US" altLang="zh-CN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10</a:t>
            </a: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亿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条。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基于大数据、</a:t>
            </a:r>
            <a:r>
              <a:rPr lang="en-US" altLang="zh-CN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AI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和云计算等技术研发的</a:t>
            </a: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“蜂云平台”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，接入电池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全生命周期数据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，通过</a:t>
            </a:r>
            <a:r>
              <a:rPr lang="zh-CN" altLang="en-US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人工智能、分布式</a:t>
            </a:r>
            <a:r>
              <a:rPr lang="zh-CN" altLang="en-US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等技术搭建了智能、高效、精准的模型。赋能电池和新能源相关领域：准确故障预警、延长电池寿命、降低售后投入，提高产品竞争力，提升公司品牌形象。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spc="105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蜂云平台与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华为、蔚来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合作，</a:t>
            </a:r>
            <a:r>
              <a:rPr lang="zh-CN" altLang="en-US" sz="1200" b="1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华为拥有强大的云资源，蔚来拥有专业的电动车运营经验，清华大学拥有强大的科研能力，我司拥有丰富的动力电池经验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，四者强强联手</a:t>
            </a:r>
            <a:r>
              <a:rPr lang="zh-CN" altLang="en-US" sz="1200" spc="9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致</a:t>
            </a:r>
            <a:r>
              <a:rPr lang="zh-CN" altLang="en-US" sz="1200" spc="105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力于打造</a:t>
            </a:r>
            <a:r>
              <a:rPr lang="zh-CN" altLang="en-US" sz="1200" b="1" spc="11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全球智能化电池监控分析第一品牌。</a:t>
            </a:r>
            <a:endParaRPr lang="en-US" altLang="zh-CN" spc="11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9356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4.jpe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jpeg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Bild, Headline 2-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10508" y="0"/>
            <a:ext cx="12202511" cy="32131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graphicFrame>
        <p:nvGraphicFramePr>
          <p:cNvPr id="22" name="Objekt 2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" y="0"/>
          <a:ext cx="211667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97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0"/>
                        <a:ext cx="211667" cy="158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08109" y="3724722"/>
            <a:ext cx="10958488" cy="91680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buNone/>
              <a:defRPr sz="3600" b="1" cap="all" baseline="0">
                <a:solidFill>
                  <a:srgbClr val="005B9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pPr lvl="0"/>
            <a:r>
              <a:rPr lang="de-DE" dirty="0"/>
              <a:t>INPUT HEADLINE HERE</a:t>
            </a:r>
          </a:p>
          <a:p>
            <a:pPr lvl="0"/>
            <a:r>
              <a:rPr lang="de-DE" dirty="0"/>
              <a:t>MAX. TWO LINES</a:t>
            </a:r>
          </a:p>
        </p:txBody>
      </p:sp>
      <p:sp>
        <p:nvSpPr>
          <p:cNvPr id="11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623428" y="4853855"/>
            <a:ext cx="10946279" cy="5340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100"/>
              </a:lnSpc>
              <a:spcBef>
                <a:spcPts val="0"/>
              </a:spcBef>
              <a:buNone/>
              <a:defRPr sz="2000" b="1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pPr lvl="0"/>
            <a:r>
              <a:rPr lang="de-DE" dirty="0"/>
              <a:t>INSERT Subheadline HERE</a:t>
            </a:r>
          </a:p>
        </p:txBody>
      </p:sp>
      <p:sp>
        <p:nvSpPr>
          <p:cNvPr id="14" name="Textplatzhalt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623423" y="5608305"/>
            <a:ext cx="4764268" cy="50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de-DE" dirty="0"/>
              <a:t>Name, Department</a:t>
            </a:r>
          </a:p>
          <a:p>
            <a:pPr lvl="0"/>
            <a:r>
              <a:rPr lang="de-DE" dirty="0"/>
              <a:t>Date, Location, Max. Two lines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08"/>
            <a:ext cx="12192000" cy="321259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549" y="5600211"/>
            <a:ext cx="2380001" cy="77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415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kle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251330"/>
            <a:ext cx="12192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Textplatzhalt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24417" y="1639833"/>
            <a:ext cx="10945283" cy="48538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Tx/>
              <a:buNone/>
              <a:defRPr sz="2000" baseline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  <a:lvl2pPr marL="200010" indent="-20001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Symbol" pitchFamily="18" charset="2"/>
              <a:buChar char="-"/>
              <a:defRPr sz="200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2pPr>
            <a:lvl3pPr marL="452403" indent="-185726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Symbol" pitchFamily="18" charset="2"/>
              <a:buChar char="-"/>
              <a:defRPr sz="200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3pPr>
            <a:lvl4pPr marL="719085" indent="-184138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Symbol" pitchFamily="18" charset="2"/>
              <a:buChar char="-"/>
              <a:defRPr sz="200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4pPr>
            <a:lvl5pPr marL="985766" indent="-184138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Symbol" pitchFamily="18" charset="2"/>
              <a:buChar char="-"/>
              <a:defRPr sz="200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5pPr>
          </a:lstStyle>
          <a:p>
            <a:pPr lvl="0"/>
            <a:r>
              <a:rPr lang="de-DE" dirty="0"/>
              <a:t>Plain text with bullet-points 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12916" y="403227"/>
            <a:ext cx="10956784" cy="96043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2800" b="1" cap="all" baseline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pPr lvl="0"/>
            <a:r>
              <a:rPr lang="de-DE" dirty="0"/>
              <a:t>CLICK TO INPUT HEADLINE</a:t>
            </a:r>
            <a:br>
              <a:rPr lang="de-DE" dirty="0"/>
            </a:br>
            <a:r>
              <a:rPr lang="de-DE" dirty="0"/>
              <a:t>MAX. TWO LINES</a:t>
            </a: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12916" y="6493677"/>
            <a:ext cx="10956784" cy="0"/>
          </a:xfrm>
          <a:prstGeom prst="line">
            <a:avLst/>
          </a:prstGeom>
          <a:ln>
            <a:solidFill>
              <a:srgbClr val="005B9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6576056" y="6526230"/>
            <a:ext cx="4993645" cy="3317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r>
              <a:rPr lang="de-DE"/>
              <a:t>Presentation headlines, Date, Location</a:t>
            </a:r>
            <a:endParaRPr lang="de-DE" dirty="0"/>
          </a:p>
        </p:txBody>
      </p:sp>
      <p:sp>
        <p:nvSpPr>
          <p:cNvPr id="17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5706730" y="6528871"/>
            <a:ext cx="769177" cy="32913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r>
              <a:rPr lang="de-DE"/>
              <a:t>Slide </a:t>
            </a:r>
            <a:fld id="{AA807A42-CF27-4B84-8583-18EBE418342E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8" name="矩形 17"/>
          <p:cNvSpPr/>
          <p:nvPr userDrawn="1"/>
        </p:nvSpPr>
        <p:spPr>
          <a:xfrm>
            <a:off x="10243616" y="100198"/>
            <a:ext cx="1344149" cy="1511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CONFIDENTIAL</a:t>
            </a: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27" y="6525344"/>
            <a:ext cx="3243927" cy="3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83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mbifoli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1701807"/>
            <a:ext cx="12192000" cy="482441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12916" y="403227"/>
            <a:ext cx="10956784" cy="96043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2800" b="1" cap="all" baseline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pPr lvl="0"/>
            <a:r>
              <a:rPr lang="de-DE" altLang="zh-CN" dirty="0"/>
              <a:t>CLICK TO INPUT HEADLINE</a:t>
            </a:r>
            <a:br>
              <a:rPr lang="de-DE" altLang="zh-CN" dirty="0"/>
            </a:br>
            <a:r>
              <a:rPr lang="de-DE" altLang="zh-CN" dirty="0"/>
              <a:t>MAX. TWO LINES</a:t>
            </a:r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335183" y="1913435"/>
            <a:ext cx="5234516" cy="444423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  <a:lvl2pPr marL="200010" indent="-20001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Symbol" pitchFamily="18" charset="2"/>
              <a:buChar char="-"/>
              <a:defRPr sz="200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2pPr>
            <a:lvl3pPr marL="452403" indent="-185726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Symbol" pitchFamily="18" charset="2"/>
              <a:buChar char="-"/>
              <a:defRPr sz="200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3pPr>
            <a:lvl4pPr marL="719085" indent="-184138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Symbol" pitchFamily="18" charset="2"/>
              <a:buChar char="-"/>
              <a:defRPr sz="200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4pPr>
            <a:lvl5pPr marL="985766" indent="-184138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Symbol" pitchFamily="18" charset="2"/>
              <a:buChar char="-"/>
              <a:defRPr sz="200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5pPr>
          </a:lstStyle>
          <a:p>
            <a:pPr lvl="0"/>
            <a:r>
              <a:rPr lang="de-DE" dirty="0"/>
              <a:t>Kleinen Fließtext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5" hasCustomPrompt="1"/>
          </p:nvPr>
        </p:nvSpPr>
        <p:spPr>
          <a:xfrm>
            <a:off x="5" y="1971679"/>
            <a:ext cx="6098115" cy="4283075"/>
          </a:xfrm>
          <a:prstGeom prst="rect">
            <a:avLst/>
          </a:prstGeo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/>
          <a:lstStyle>
            <a:lvl1pPr marL="0" indent="0"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r>
              <a:rPr lang="de-DE" dirty="0"/>
              <a:t>Bild durch Klicken auf das Symbol einfügen</a:t>
            </a:r>
          </a:p>
        </p:txBody>
      </p:sp>
      <p:sp>
        <p:nvSpPr>
          <p:cNvPr id="14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6576056" y="6526230"/>
            <a:ext cx="4993645" cy="3317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r>
              <a:rPr lang="de-DE"/>
              <a:t>Presentation headlines, Date, Location</a:t>
            </a:r>
            <a:endParaRPr lang="de-DE" dirty="0"/>
          </a:p>
        </p:txBody>
      </p:sp>
      <p:sp>
        <p:nvSpPr>
          <p:cNvPr id="15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5706730" y="6528871"/>
            <a:ext cx="769177" cy="32913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r>
              <a:rPr lang="de-DE"/>
              <a:t>Slide </a:t>
            </a:r>
            <a:fld id="{AA807A42-CF27-4B84-8583-18EBE418342E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27" y="6525344"/>
            <a:ext cx="3243927" cy="3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15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5B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12916" y="2948785"/>
            <a:ext cx="10956784" cy="96043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pPr lvl="0"/>
            <a:r>
              <a:rPr lang="de-DE" dirty="0"/>
              <a:t>CHAPTER TITLE</a:t>
            </a:r>
            <a:br>
              <a:rPr lang="de-DE" dirty="0"/>
            </a:br>
            <a:r>
              <a:rPr lang="de-DE" dirty="0"/>
              <a:t>MAX. TWO LINES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6576056" y="6526230"/>
            <a:ext cx="4993645" cy="3317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r>
              <a:rPr lang="de-DE"/>
              <a:t>Presentation headlines, Date, Location</a:t>
            </a:r>
            <a:endParaRPr lang="de-DE" dirty="0"/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5706730" y="6528871"/>
            <a:ext cx="769177" cy="32913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r>
              <a:rPr lang="de-DE"/>
              <a:t>Slide </a:t>
            </a:r>
            <a:fld id="{AA807A42-CF27-4B84-8583-18EBE418342E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vmlDrawing" Target="../drawings/vmlDrawing1.v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7"/>
            </p:custDataLst>
          </p:nvPr>
        </p:nvGraphicFramePr>
        <p:xfrm>
          <a:off x="2119" y="1605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75" name="think-cell Folie" r:id="rId8" imgW="360" imgH="360" progId="">
                  <p:embed/>
                </p:oleObj>
              </mc:Choice>
              <mc:Fallback>
                <p:oleObj name="think-cell Folie" r:id="rId8" imgW="360" imgH="360" progId="">
                  <p:embed/>
                  <p:pic>
                    <p:nvPicPr>
                      <p:cNvPr id="0" name="Picture 1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605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6576056" y="6526230"/>
            <a:ext cx="4993645" cy="3317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r>
              <a:rPr lang="de-DE"/>
              <a:t>Presentation headlines, Date, Location</a:t>
            </a:r>
            <a:endParaRPr lang="de-DE" dirty="0"/>
          </a:p>
        </p:txBody>
      </p:sp>
      <p:sp>
        <p:nvSpPr>
          <p:cNvPr id="11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5706730" y="6528871"/>
            <a:ext cx="769177" cy="32913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defRPr>
            </a:lvl1pPr>
          </a:lstStyle>
          <a:p>
            <a:r>
              <a:rPr lang="de-DE"/>
              <a:t>Slide </a:t>
            </a:r>
            <a:fld id="{AA807A42-CF27-4B84-8583-18EBE418342E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9165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8" r:id="rId2"/>
    <p:sldLayoutId id="2147483704" r:id="rId3"/>
    <p:sldLayoutId id="2147483706" r:id="rId4"/>
  </p:sldLayoutIdLst>
  <p:hf hdr="0" dt="0"/>
  <p:txStyles>
    <p:titleStyle>
      <a:lvl1pPr algn="l" defTabSz="914332" rtl="0" eaLnBrk="1" latinLnBrk="0" hangingPunct="1">
        <a:lnSpc>
          <a:spcPts val="3400"/>
        </a:lnSpc>
        <a:spcBef>
          <a:spcPct val="0"/>
        </a:spcBef>
        <a:buNone/>
        <a:defRPr sz="2800" b="1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342874" indent="-342874" algn="l" defTabSz="91433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5" indent="-285730" algn="l" defTabSz="91433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notesSlide" Target="../notesSlides/notesSlide2.xml"/><Relationship Id="rId7" Type="http://schemas.openxmlformats.org/officeDocument/2006/relationships/package" Target="../embeddings/Microsoft_PowerPoint_____1.ppt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PowerPoint_____3.pptx"/><Relationship Id="rId3" Type="http://schemas.openxmlformats.org/officeDocument/2006/relationships/notesSlide" Target="../notesSlides/notesSlide5.xml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1.wmf"/><Relationship Id="rId5" Type="http://schemas.openxmlformats.org/officeDocument/2006/relationships/package" Target="../embeddings/Microsoft_PowerPoint_____2.pptx"/><Relationship Id="rId4" Type="http://schemas.openxmlformats.org/officeDocument/2006/relationships/oleObject" Target="../embeddings/oleObject4.bin"/><Relationship Id="rId9" Type="http://schemas.openxmlformats.org/officeDocument/2006/relationships/image" Target="../media/image12.w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697411" y="3724722"/>
            <a:ext cx="11231237" cy="916809"/>
          </a:xfrm>
        </p:spPr>
        <p:txBody>
          <a:bodyPr/>
          <a:lstStyle/>
          <a:p>
            <a:r>
              <a:rPr lang="zh-CN" altLang="en-US" spc="300" dirty="0" smtClean="0"/>
              <a:t>热失控安全预警汇报</a:t>
            </a:r>
            <a:endParaRPr lang="en-US" altLang="zh-CN" spc="300" dirty="0"/>
          </a:p>
        </p:txBody>
      </p:sp>
    </p:spTree>
    <p:extLst>
      <p:ext uri="{BB962C8B-B14F-4D97-AF65-F5344CB8AC3E}">
        <p14:creationId xmlns:p14="http://schemas.microsoft.com/office/powerpoint/2010/main" val="369157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>
            <a:off x="0" y="275543"/>
            <a:ext cx="4583832" cy="418156"/>
            <a:chOff x="0" y="275543"/>
            <a:chExt cx="4572000" cy="418156"/>
          </a:xfrm>
        </p:grpSpPr>
        <p:sp>
          <p:nvSpPr>
            <p:cNvPr id="47" name="剪去单角的矩形 46"/>
            <p:cNvSpPr/>
            <p:nvPr/>
          </p:nvSpPr>
          <p:spPr>
            <a:xfrm flipV="1">
              <a:off x="0" y="275543"/>
              <a:ext cx="4572000" cy="418156"/>
            </a:xfrm>
            <a:prstGeom prst="snip1Rect">
              <a:avLst>
                <a:gd name="adj" fmla="val 50000"/>
              </a:avLst>
            </a:prstGeom>
            <a:solidFill>
              <a:srgbClr val="1D20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4420573" y="539294"/>
              <a:ext cx="144000" cy="144000"/>
            </a:xfrm>
            <a:prstGeom prst="line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Presentation headlines, Date, Location</a:t>
            </a:r>
            <a:endParaRPr lang="de-DE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/>
              <a:t>Slide </a:t>
            </a:r>
            <a:fld id="{AA807A42-CF27-4B84-8583-18EBE418342E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551384" y="323270"/>
            <a:ext cx="3312368" cy="432048"/>
          </a:xfrm>
        </p:spPr>
        <p:txBody>
          <a:bodyPr/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+mn-ea"/>
                <a:ea typeface="+mn-ea"/>
              </a:rPr>
              <a:t>一、火灾</a:t>
            </a:r>
            <a:r>
              <a:rPr lang="zh-CN" altLang="en-US" sz="2400" dirty="0">
                <a:solidFill>
                  <a:schemeClr val="bg1"/>
                </a:solidFill>
                <a:latin typeface="+mn-ea"/>
                <a:ea typeface="+mn-ea"/>
              </a:rPr>
              <a:t>台账</a:t>
            </a: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1495130"/>
              </p:ext>
            </p:extLst>
          </p:nvPr>
        </p:nvGraphicFramePr>
        <p:xfrm>
          <a:off x="551384" y="1340768"/>
          <a:ext cx="11305255" cy="50626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8314"/>
                <a:gridCol w="545822"/>
                <a:gridCol w="789345"/>
                <a:gridCol w="846772"/>
                <a:gridCol w="1025857"/>
                <a:gridCol w="953659"/>
                <a:gridCol w="969824"/>
                <a:gridCol w="2747831"/>
                <a:gridCol w="1160849"/>
                <a:gridCol w="1586982"/>
              </a:tblGrid>
              <a:tr h="4880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序号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车型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电池</a:t>
                      </a:r>
                      <a:endParaRPr lang="en-US" altLang="zh-CN" sz="1400" dirty="0" smtClean="0"/>
                    </a:p>
                    <a:p>
                      <a:pPr algn="ctr"/>
                      <a:r>
                        <a:rPr lang="zh-CN" altLang="en-US" sz="1400" dirty="0" smtClean="0"/>
                        <a:t>供应商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发生</a:t>
                      </a:r>
                      <a:endParaRPr lang="en-US" altLang="zh-CN" sz="1400" dirty="0" smtClean="0"/>
                    </a:p>
                    <a:p>
                      <a:pPr algn="ctr"/>
                      <a:r>
                        <a:rPr lang="zh-CN" altLang="en-US" sz="1400" dirty="0" smtClean="0"/>
                        <a:t>地点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发生时间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里程</a:t>
                      </a:r>
                      <a:r>
                        <a:rPr lang="en-US" altLang="zh-CN" sz="1400" dirty="0" smtClean="0"/>
                        <a:t>km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车辆状态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分析结论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费用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目前进展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</a:tr>
              <a:tr h="488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IQ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孚能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石家庄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19/07/09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6800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停车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5#</a:t>
                      </a:r>
                      <a:r>
                        <a:rPr lang="zh-CN" altLang="en-US" sz="1200" dirty="0" smtClean="0"/>
                        <a:t>模组</a:t>
                      </a:r>
                      <a:r>
                        <a:rPr lang="en-US" altLang="zh-CN" sz="1200" dirty="0" smtClean="0"/>
                        <a:t>55</a:t>
                      </a:r>
                      <a:r>
                        <a:rPr lang="zh-CN" altLang="en-US" sz="1200" dirty="0" smtClean="0"/>
                        <a:t>号电芯（孚能不承认认为</a:t>
                      </a:r>
                      <a:r>
                        <a:rPr lang="en-US" altLang="zh-CN" sz="1200" dirty="0" smtClean="0"/>
                        <a:t>BMS</a:t>
                      </a:r>
                      <a:r>
                        <a:rPr lang="zh-CN" altLang="en-US" sz="1200" dirty="0" smtClean="0"/>
                        <a:t>也可能造成此问题）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321100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升级配套本部洽谈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88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九江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19/10/24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29016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行驶中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1#</a:t>
                      </a:r>
                      <a:r>
                        <a:rPr lang="zh-CN" altLang="en-US" sz="1200" dirty="0" smtClean="0"/>
                        <a:t>模组</a:t>
                      </a:r>
                      <a:r>
                        <a:rPr lang="en-US" altLang="zh-CN" sz="1200" dirty="0" smtClean="0"/>
                        <a:t>2</a:t>
                      </a:r>
                      <a:r>
                        <a:rPr lang="zh-CN" altLang="en-US" sz="1200" dirty="0" smtClean="0"/>
                        <a:t>号电芯</a:t>
                      </a:r>
                      <a:r>
                        <a:rPr lang="en-US" altLang="zh-CN" sz="1200" dirty="0" smtClean="0"/>
                        <a:t>(</a:t>
                      </a:r>
                      <a:r>
                        <a:rPr lang="zh-CN" altLang="en-US" sz="1200" dirty="0" smtClean="0"/>
                        <a:t>电芯异物</a:t>
                      </a:r>
                      <a:r>
                        <a:rPr lang="en-US" altLang="zh-CN" sz="1200" dirty="0" smtClean="0"/>
                        <a:t>)</a:t>
                      </a:r>
                    </a:p>
                    <a:p>
                      <a:pPr algn="ctr"/>
                      <a:r>
                        <a:rPr lang="zh-CN" altLang="en-US" sz="1200" dirty="0" smtClean="0">
                          <a:solidFill>
                            <a:schemeClr val="tx1"/>
                          </a:solidFill>
                        </a:rPr>
                        <a:t>车辆车祸后整车高压虚接，电容异常异常电流波导致电芯异常</a:t>
                      </a:r>
                      <a:endParaRPr lang="zh-CN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长城承担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——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88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3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保定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20/06/22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48524.6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快充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14</a:t>
                      </a:r>
                      <a:r>
                        <a:rPr lang="zh-CN" altLang="en-US" sz="1200" dirty="0" smtClean="0"/>
                        <a:t>号电芯（孚能承认快充策略问题）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130800</a:t>
                      </a:r>
                      <a:endParaRPr lang="zh-CN" alt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承认问题，索赔单不签字，升级配套本部洽谈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88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4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成都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20/06/26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111159.4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快充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5</a:t>
                      </a:r>
                      <a:r>
                        <a:rPr lang="zh-CN" altLang="en-US" sz="1200" dirty="0" smtClean="0"/>
                        <a:t>号电芯（孚能承认快充策略问题）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91000</a:t>
                      </a:r>
                      <a:endParaRPr lang="zh-CN" alt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88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5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R1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塔菲尔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 smtClean="0"/>
                        <a:t>保定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19/08/13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953.9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快充完成静置中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10</a:t>
                      </a:r>
                      <a:r>
                        <a:rPr lang="zh-CN" altLang="en-US" sz="1200" dirty="0" smtClean="0"/>
                        <a:t>号或</a:t>
                      </a:r>
                      <a:r>
                        <a:rPr lang="en-US" altLang="zh-CN" sz="1200" dirty="0" smtClean="0"/>
                        <a:t>7</a:t>
                      </a:r>
                      <a:r>
                        <a:rPr lang="zh-CN" altLang="en-US" sz="1200" dirty="0" smtClean="0"/>
                        <a:t>号模组（塔菲尔承认电芯异物问题）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56451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因无货款无法执行升级配套本部洽谈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88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6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张家口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20/07/22</a:t>
                      </a:r>
                      <a:endParaRPr lang="zh-CN" alt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13055.2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快充完成静置中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8</a:t>
                      </a:r>
                      <a:r>
                        <a:rPr lang="zh-CN" altLang="en-US" sz="1200" dirty="0" smtClean="0"/>
                        <a:t>号模组</a:t>
                      </a:r>
                      <a:r>
                        <a:rPr lang="en-US" altLang="zh-CN" sz="1200" dirty="0" smtClean="0"/>
                        <a:t>45</a:t>
                      </a:r>
                      <a:r>
                        <a:rPr lang="zh-CN" altLang="en-US" sz="1200" dirty="0" smtClean="0"/>
                        <a:t>号电芯（塔菲尔认为</a:t>
                      </a:r>
                      <a:r>
                        <a:rPr lang="en-US" altLang="zh-CN" sz="1200" dirty="0" smtClean="0"/>
                        <a:t>PACK</a:t>
                      </a:r>
                      <a:r>
                        <a:rPr lang="zh-CN" altLang="en-US" sz="1200" dirty="0" smtClean="0"/>
                        <a:t>设计问题）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90450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问题详细分析报告已经提交配套本部，升级洽谈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88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7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定州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20/07/24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7433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慢充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8</a:t>
                      </a:r>
                      <a:r>
                        <a:rPr lang="zh-CN" altLang="en-US" sz="1200" dirty="0" smtClean="0"/>
                        <a:t>号模组</a:t>
                      </a:r>
                      <a:r>
                        <a:rPr lang="en-US" altLang="zh-CN" sz="1200" dirty="0" smtClean="0"/>
                        <a:t>46</a:t>
                      </a:r>
                      <a:r>
                        <a:rPr lang="zh-CN" altLang="en-US" sz="1200" dirty="0" smtClean="0"/>
                        <a:t>号电芯（塔菲尔认为</a:t>
                      </a:r>
                      <a:r>
                        <a:rPr lang="en-US" altLang="zh-CN" sz="1200" dirty="0" smtClean="0"/>
                        <a:t>PACK</a:t>
                      </a:r>
                      <a:r>
                        <a:rPr lang="zh-CN" altLang="en-US" sz="1200" dirty="0" smtClean="0"/>
                        <a:t>设计问题）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220000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88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8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杭州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20/10/13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19785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快充完成静置中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13#</a:t>
                      </a:r>
                      <a:r>
                        <a:rPr lang="zh-CN" altLang="en-US" sz="1200" dirty="0" smtClean="0"/>
                        <a:t>模组中</a:t>
                      </a:r>
                      <a:r>
                        <a:rPr lang="en-US" altLang="zh-CN" sz="1200" dirty="0" smtClean="0"/>
                        <a:t>75#</a:t>
                      </a:r>
                      <a:r>
                        <a:rPr lang="zh-CN" altLang="en-US" sz="1200" dirty="0" smtClean="0"/>
                        <a:t>电芯热失控引发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暂无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88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9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蜂巢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湖北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2020/11/20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989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 smtClean="0"/>
                        <a:t>快充完成静置中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8</a:t>
                      </a:r>
                      <a:r>
                        <a:rPr lang="zh-CN" altLang="en-US" sz="1200" dirty="0" smtClean="0"/>
                        <a:t>号模组</a:t>
                      </a:r>
                      <a:r>
                        <a:rPr lang="en-US" altLang="zh-CN" sz="1200" dirty="0" smtClean="0"/>
                        <a:t>48</a:t>
                      </a:r>
                      <a:r>
                        <a:rPr lang="zh-CN" altLang="en-US" sz="1200" dirty="0" smtClean="0"/>
                        <a:t>号电芯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100000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——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3187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Presentation headlines, Date, Location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/>
              <a:t>Slide </a:t>
            </a:r>
            <a:fld id="{AA807A42-CF27-4B84-8583-18EBE418342E}" type="slidenum">
              <a:rPr lang="de-DE" smtClean="0"/>
              <a:pPr/>
              <a:t>3</a:t>
            </a:fld>
            <a:endParaRPr lang="de-DE" dirty="0"/>
          </a:p>
        </p:txBody>
      </p:sp>
      <p:grpSp>
        <p:nvGrpSpPr>
          <p:cNvPr id="10" name="组合 9"/>
          <p:cNvGrpSpPr/>
          <p:nvPr/>
        </p:nvGrpSpPr>
        <p:grpSpPr>
          <a:xfrm>
            <a:off x="0" y="275543"/>
            <a:ext cx="4583832" cy="418156"/>
            <a:chOff x="0" y="275543"/>
            <a:chExt cx="4572000" cy="418156"/>
          </a:xfrm>
        </p:grpSpPr>
        <p:sp>
          <p:nvSpPr>
            <p:cNvPr id="11" name="剪去单角的矩形 10"/>
            <p:cNvSpPr/>
            <p:nvPr/>
          </p:nvSpPr>
          <p:spPr>
            <a:xfrm flipV="1">
              <a:off x="0" y="275543"/>
              <a:ext cx="4572000" cy="418156"/>
            </a:xfrm>
            <a:prstGeom prst="snip1Rect">
              <a:avLst>
                <a:gd name="adj" fmla="val 50000"/>
              </a:avLst>
            </a:prstGeom>
            <a:solidFill>
              <a:srgbClr val="1D20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 flipH="1">
              <a:off x="4420573" y="539294"/>
              <a:ext cx="144000" cy="144000"/>
            </a:xfrm>
            <a:prstGeom prst="line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7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622609" y="307582"/>
            <a:ext cx="2953111" cy="432048"/>
          </a:xfrm>
        </p:spPr>
        <p:txBody>
          <a:bodyPr/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+mn-ea"/>
                <a:ea typeface="+mn-ea"/>
              </a:rPr>
              <a:t>二</a:t>
            </a:r>
            <a:r>
              <a:rPr lang="zh-CN" altLang="en-US" sz="2400" dirty="0">
                <a:solidFill>
                  <a:schemeClr val="bg1"/>
                </a:solidFill>
                <a:latin typeface="+mn-ea"/>
                <a:ea typeface="+mn-ea"/>
              </a:rPr>
              <a:t>、风险处置</a:t>
            </a:r>
          </a:p>
          <a:p>
            <a:endParaRPr lang="zh-CN" altLang="en-US" sz="1800" dirty="0">
              <a:solidFill>
                <a:schemeClr val="bg1"/>
              </a:solidFill>
              <a:latin typeface="+mn-ea"/>
              <a:ea typeface="+mn-ea"/>
            </a:endParaRPr>
          </a:p>
          <a:p>
            <a:endParaRPr lang="zh-CN" altLang="en-US" sz="1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22609" y="789604"/>
            <a:ext cx="111825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 smtClean="0"/>
              <a:t>模型情况介绍</a:t>
            </a:r>
            <a:endParaRPr lang="en-US" altLang="zh-CN" sz="1600" dirty="0" smtClean="0"/>
          </a:p>
          <a:p>
            <a:pPr algn="just">
              <a:lnSpc>
                <a:spcPct val="200000"/>
              </a:lnSpc>
            </a:pPr>
            <a:r>
              <a:rPr lang="zh-CN" altLang="en-US" sz="1600" dirty="0" smtClean="0"/>
              <a:t>     响应国家质检总局风险提前识别预警处置思想，依据</a:t>
            </a:r>
            <a:r>
              <a:rPr lang="zh-CN" altLang="en-US" sz="1600" dirty="0"/>
              <a:t>清华大学提供内</a:t>
            </a:r>
            <a:r>
              <a:rPr lang="zh-CN" altLang="en-US" sz="1600" dirty="0" smtClean="0"/>
              <a:t>短路算法模型进行识别，完成风险电池处置工作。</a:t>
            </a:r>
            <a:endParaRPr lang="en-US" altLang="zh-CN" sz="1600" dirty="0"/>
          </a:p>
        </p:txBody>
      </p:sp>
      <p:sp>
        <p:nvSpPr>
          <p:cNvPr id="26" name="矩形 25"/>
          <p:cNvSpPr/>
          <p:nvPr/>
        </p:nvSpPr>
        <p:spPr>
          <a:xfrm>
            <a:off x="622609" y="1725708"/>
            <a:ext cx="1128891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 smtClean="0"/>
              <a:t>模型原理</a:t>
            </a:r>
            <a:endParaRPr lang="en-US" altLang="zh-CN" sz="1600" dirty="0" smtClean="0"/>
          </a:p>
        </p:txBody>
      </p:sp>
      <p:pic>
        <p:nvPicPr>
          <p:cNvPr id="96" name="图片 9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9"/>
          <a:stretch/>
        </p:blipFill>
        <p:spPr>
          <a:xfrm>
            <a:off x="1988620" y="3053127"/>
            <a:ext cx="5112568" cy="3306624"/>
          </a:xfrm>
          <a:prstGeom prst="rect">
            <a:avLst/>
          </a:prstGeom>
        </p:spPr>
      </p:pic>
      <p:grpSp>
        <p:nvGrpSpPr>
          <p:cNvPr id="97" name="组合 96"/>
          <p:cNvGrpSpPr/>
          <p:nvPr/>
        </p:nvGrpSpPr>
        <p:grpSpPr>
          <a:xfrm>
            <a:off x="7582089" y="3361547"/>
            <a:ext cx="2327411" cy="2676778"/>
            <a:chOff x="6528288" y="3364905"/>
            <a:chExt cx="2327411" cy="2676778"/>
          </a:xfrm>
        </p:grpSpPr>
        <p:pic>
          <p:nvPicPr>
            <p:cNvPr id="98" name="图片 97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98" t="4229" r="76282" b="6844"/>
            <a:stretch/>
          </p:blipFill>
          <p:spPr>
            <a:xfrm>
              <a:off x="6528288" y="3364905"/>
              <a:ext cx="812319" cy="2676778"/>
            </a:xfrm>
            <a:prstGeom prst="rect">
              <a:avLst/>
            </a:prstGeom>
          </p:spPr>
        </p:pic>
        <p:pic>
          <p:nvPicPr>
            <p:cNvPr id="99" name="图片 98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326" t="4229" r="24067" b="6844"/>
            <a:stretch/>
          </p:blipFill>
          <p:spPr>
            <a:xfrm>
              <a:off x="7355378" y="3364905"/>
              <a:ext cx="1500321" cy="2676778"/>
            </a:xfrm>
            <a:prstGeom prst="rect">
              <a:avLst/>
            </a:prstGeom>
          </p:spPr>
        </p:pic>
      </p:grpSp>
      <p:sp>
        <p:nvSpPr>
          <p:cNvPr id="100" name="矩形 99"/>
          <p:cNvSpPr/>
          <p:nvPr/>
        </p:nvSpPr>
        <p:spPr>
          <a:xfrm>
            <a:off x="6081672" y="2996952"/>
            <a:ext cx="1083660" cy="34059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noFill/>
            </a:endParaRPr>
          </a:p>
        </p:txBody>
      </p:sp>
      <p:sp>
        <p:nvSpPr>
          <p:cNvPr id="101" name="下箭头 100"/>
          <p:cNvSpPr/>
          <p:nvPr/>
        </p:nvSpPr>
        <p:spPr>
          <a:xfrm rot="16200000">
            <a:off x="7258469" y="4398995"/>
            <a:ext cx="246971" cy="27198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02" name="矩形 101"/>
          <p:cNvSpPr/>
          <p:nvPr/>
        </p:nvSpPr>
        <p:spPr>
          <a:xfrm>
            <a:off x="961640" y="2126224"/>
            <a:ext cx="105238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/>
              <a:t>预警模型</a:t>
            </a:r>
            <a:r>
              <a:rPr lang="zh-CN" altLang="zh-CN" sz="1600" dirty="0"/>
              <a:t>以SOC、</a:t>
            </a:r>
            <a:r>
              <a:rPr lang="zh-CN" altLang="en-US" sz="1600" dirty="0"/>
              <a:t>热</a:t>
            </a:r>
            <a:r>
              <a:rPr lang="zh-CN" altLang="zh-CN" sz="1600" dirty="0"/>
              <a:t>阻一致性为主，电压、温度一致性为辅进行评估，得到各个维度的一致性</a:t>
            </a:r>
            <a:r>
              <a:rPr lang="zh-CN" altLang="zh-CN" sz="1600" dirty="0" smtClean="0"/>
              <a:t>差异</a:t>
            </a:r>
            <a:r>
              <a:rPr lang="zh-CN" altLang="en-US" sz="1600" dirty="0">
                <a:solidFill>
                  <a:srgbClr val="FF0000"/>
                </a:solidFill>
              </a:rPr>
              <a:t>对渐变式</a:t>
            </a:r>
            <a:r>
              <a:rPr lang="zh-CN" altLang="en-US" sz="1600" dirty="0" smtClean="0"/>
              <a:t>的</a:t>
            </a:r>
            <a:r>
              <a:rPr lang="zh-CN" altLang="en-US" sz="1600" dirty="0"/>
              <a:t>电芯内短路进行内短路</a:t>
            </a:r>
            <a:r>
              <a:rPr lang="zh-CN" altLang="en-US" sz="1600" dirty="0" smtClean="0"/>
              <a:t>检测。</a:t>
            </a:r>
            <a:endParaRPr lang="en-US" altLang="zh-CN" sz="1600" dirty="0"/>
          </a:p>
        </p:txBody>
      </p:sp>
      <p:graphicFrame>
        <p:nvGraphicFramePr>
          <p:cNvPr id="18" name="对象 17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041394"/>
              </p:ext>
            </p:extLst>
          </p:nvPr>
        </p:nvGraphicFramePr>
        <p:xfrm>
          <a:off x="10407950" y="2907477"/>
          <a:ext cx="857250" cy="776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51" name="演示文稿" showAsIcon="1" r:id="rId7" imgW="914400" imgH="828720" progId="PowerPoint.Show.12">
                  <p:embed/>
                </p:oleObj>
              </mc:Choice>
              <mc:Fallback>
                <p:oleObj name="演示文稿" showAsIcon="1" r:id="rId7" imgW="914400" imgH="8287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407950" y="2907477"/>
                        <a:ext cx="857250" cy="776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11124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>
            <a:off x="0" y="275543"/>
            <a:ext cx="4583832" cy="418156"/>
            <a:chOff x="0" y="275543"/>
            <a:chExt cx="4572000" cy="418156"/>
          </a:xfrm>
        </p:grpSpPr>
        <p:sp>
          <p:nvSpPr>
            <p:cNvPr id="47" name="剪去单角的矩形 46"/>
            <p:cNvSpPr/>
            <p:nvPr/>
          </p:nvSpPr>
          <p:spPr>
            <a:xfrm flipV="1">
              <a:off x="0" y="275543"/>
              <a:ext cx="4572000" cy="418156"/>
            </a:xfrm>
            <a:prstGeom prst="snip1Rect">
              <a:avLst>
                <a:gd name="adj" fmla="val 50000"/>
              </a:avLst>
            </a:prstGeom>
            <a:solidFill>
              <a:srgbClr val="1D20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4420573" y="539294"/>
              <a:ext cx="144000" cy="144000"/>
            </a:xfrm>
            <a:prstGeom prst="line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Presentation headlines, Date, Location</a:t>
            </a:r>
            <a:endParaRPr lang="de-DE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/>
              <a:t>Slide </a:t>
            </a:r>
            <a:fld id="{AA807A42-CF27-4B84-8583-18EBE418342E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551384" y="323270"/>
            <a:ext cx="3312368" cy="432048"/>
          </a:xfrm>
        </p:spPr>
        <p:txBody>
          <a:bodyPr/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+mn-ea"/>
                <a:ea typeface="+mn-ea"/>
              </a:rPr>
              <a:t>二</a:t>
            </a:r>
            <a:r>
              <a:rPr lang="zh-CN" altLang="en-US" sz="2400" dirty="0">
                <a:solidFill>
                  <a:schemeClr val="bg1"/>
                </a:solidFill>
                <a:latin typeface="+mn-ea"/>
                <a:ea typeface="+mn-ea"/>
              </a:rPr>
              <a:t>、风险处置</a:t>
            </a:r>
            <a:endParaRPr lang="zh-CN" altLang="en-US" sz="2400" dirty="0" smtClean="0">
              <a:solidFill>
                <a:schemeClr val="bg1"/>
              </a:solidFill>
              <a:latin typeface="+mn-ea"/>
              <a:ea typeface="+mn-ea"/>
            </a:endParaRPr>
          </a:p>
          <a:p>
            <a:endParaRPr lang="zh-CN" altLang="en-US" sz="2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834417"/>
              </p:ext>
            </p:extLst>
          </p:nvPr>
        </p:nvGraphicFramePr>
        <p:xfrm>
          <a:off x="551384" y="1366578"/>
          <a:ext cx="11342608" cy="5014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554"/>
                <a:gridCol w="555158"/>
                <a:gridCol w="986207"/>
                <a:gridCol w="986207"/>
                <a:gridCol w="986207"/>
                <a:gridCol w="945227"/>
                <a:gridCol w="1402657"/>
                <a:gridCol w="1709425"/>
                <a:gridCol w="3189966"/>
              </a:tblGrid>
              <a:tr h="53348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序号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车型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电池供应商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发生</a:t>
                      </a:r>
                      <a:endParaRPr lang="en-US" altLang="zh-CN" sz="1400" dirty="0" smtClean="0"/>
                    </a:p>
                    <a:p>
                      <a:pPr algn="ctr"/>
                      <a:r>
                        <a:rPr lang="zh-CN" altLang="en-US" sz="1400" dirty="0" smtClean="0"/>
                        <a:t>地点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发生时间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里程</a:t>
                      </a:r>
                      <a:r>
                        <a:rPr lang="en-US" altLang="zh-CN" sz="1400" dirty="0" smtClean="0"/>
                        <a:t>(KM)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车辆状态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分析结论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模型预警总结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</a:tr>
              <a:tr h="5158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IQ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孚能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石家庄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19/7/9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6800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停车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5#</a:t>
                      </a:r>
                      <a:r>
                        <a:rPr lang="zh-CN" altLang="en-US" sz="1200" dirty="0" smtClean="0"/>
                        <a:t>模组</a:t>
                      </a:r>
                      <a:r>
                        <a:rPr lang="en-US" altLang="zh-CN" sz="1200" dirty="0" smtClean="0"/>
                        <a:t>55</a:t>
                      </a:r>
                      <a:r>
                        <a:rPr lang="zh-CN" altLang="en-US" sz="1200" dirty="0" smtClean="0"/>
                        <a:t>号电芯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="1" dirty="0" smtClean="0">
                          <a:solidFill>
                            <a:srgbClr val="FF0000"/>
                          </a:solidFill>
                        </a:rPr>
                        <a:t>7</a:t>
                      </a:r>
                      <a:r>
                        <a:rPr lang="zh-CN" altLang="en-US" sz="1200" b="1" dirty="0" smtClean="0">
                          <a:solidFill>
                            <a:srgbClr val="FF0000"/>
                          </a:solidFill>
                        </a:rPr>
                        <a:t>级</a:t>
                      </a:r>
                      <a:r>
                        <a:rPr lang="en-US" altLang="zh-CN" sz="1200" b="1" dirty="0" smtClean="0">
                          <a:solidFill>
                            <a:srgbClr val="FF0000"/>
                          </a:solidFill>
                        </a:rPr>
                        <a:t>     </a:t>
                      </a:r>
                      <a:r>
                        <a:rPr lang="en-US" altLang="zh-CN" sz="1200" dirty="0" smtClean="0"/>
                        <a:t>5#</a:t>
                      </a:r>
                      <a:r>
                        <a:rPr lang="zh-CN" altLang="en-US" sz="1200" dirty="0" smtClean="0"/>
                        <a:t>模组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0355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IQ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九江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19/10/24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29016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行驶中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1#</a:t>
                      </a:r>
                      <a:r>
                        <a:rPr lang="zh-CN" altLang="en-US" sz="1200" dirty="0" smtClean="0"/>
                        <a:t>模组</a:t>
                      </a:r>
                      <a:r>
                        <a:rPr lang="en-US" altLang="zh-CN" sz="1200" dirty="0" smtClean="0"/>
                        <a:t>2</a:t>
                      </a:r>
                      <a:r>
                        <a:rPr lang="zh-CN" altLang="en-US" sz="1200" dirty="0" smtClean="0"/>
                        <a:t>号电芯</a:t>
                      </a:r>
                      <a:r>
                        <a:rPr lang="en-US" altLang="zh-CN" sz="1200" dirty="0" smtClean="0"/>
                        <a:t>(</a:t>
                      </a:r>
                      <a:r>
                        <a:rPr lang="zh-CN" altLang="en-US" sz="1200" dirty="0" smtClean="0"/>
                        <a:t>电芯异物</a:t>
                      </a:r>
                      <a:r>
                        <a:rPr lang="en-US" altLang="zh-CN" sz="1200" dirty="0" smtClean="0"/>
                        <a:t>)</a:t>
                      </a:r>
                    </a:p>
                    <a:p>
                      <a:pPr algn="ctr"/>
                      <a:r>
                        <a:rPr lang="zh-CN" altLang="en-US" sz="1200" dirty="0" smtClean="0">
                          <a:solidFill>
                            <a:srgbClr val="FF0000"/>
                          </a:solidFill>
                        </a:rPr>
                        <a:t>车辆车祸后整车高压虚接，电容异常异常电流波导致电芯异常</a:t>
                      </a:r>
                      <a:endParaRPr lang="zh-CN" altLang="en-US" sz="12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r>
                        <a:rPr lang="zh-CN" altLang="en-US" sz="1200" b="1" dirty="0" smtClean="0">
                          <a:solidFill>
                            <a:srgbClr val="FF0000"/>
                          </a:solidFill>
                        </a:rPr>
                        <a:t>级     </a:t>
                      </a:r>
                      <a:r>
                        <a:rPr lang="en-US" altLang="zh-CN" sz="1200" dirty="0" smtClean="0"/>
                        <a:t>1#</a:t>
                      </a:r>
                      <a:r>
                        <a:rPr lang="zh-CN" altLang="en-US" sz="1200" dirty="0" smtClean="0"/>
                        <a:t>模组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654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3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IQ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保定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20/6/22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48524.6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快充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2#</a:t>
                      </a:r>
                      <a:r>
                        <a:rPr lang="zh-CN" altLang="en-US" sz="1200" dirty="0" smtClean="0"/>
                        <a:t>模组</a:t>
                      </a:r>
                      <a:r>
                        <a:rPr lang="en-US" altLang="zh-CN" sz="1200" dirty="0" smtClean="0"/>
                        <a:t>14</a:t>
                      </a:r>
                      <a:r>
                        <a:rPr lang="zh-CN" altLang="en-US" sz="1200" dirty="0" smtClean="0"/>
                        <a:t>号电芯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rgbClr val="FF0000"/>
                          </a:solidFill>
                        </a:rPr>
                        <a:t>7</a:t>
                      </a:r>
                      <a:r>
                        <a:rPr lang="zh-CN" altLang="en-US" sz="1200" b="1" dirty="0" smtClean="0">
                          <a:solidFill>
                            <a:srgbClr val="FF0000"/>
                          </a:solidFill>
                        </a:rPr>
                        <a:t>级     </a:t>
                      </a:r>
                      <a:r>
                        <a:rPr lang="en-US" altLang="zh-CN" sz="1200" dirty="0" smtClean="0">
                          <a:solidFill>
                            <a:schemeClr val="tx1"/>
                          </a:solidFill>
                        </a:rPr>
                        <a:t>1 2 #</a:t>
                      </a:r>
                      <a:r>
                        <a:rPr lang="zh-CN" altLang="en-US" sz="1200" dirty="0" smtClean="0">
                          <a:solidFill>
                            <a:schemeClr val="tx1"/>
                          </a:solidFill>
                        </a:rPr>
                        <a:t>模组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5267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4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IQ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成都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20/6/26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111159.4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快充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5</a:t>
                      </a:r>
                      <a:r>
                        <a:rPr lang="zh-CN" altLang="en-US" sz="1200" dirty="0" smtClean="0"/>
                        <a:t>号电芯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rgbClr val="FF0000"/>
                          </a:solidFill>
                        </a:rPr>
                        <a:t>7</a:t>
                      </a:r>
                      <a:r>
                        <a:rPr lang="zh-CN" altLang="en-US" sz="1200" b="1" dirty="0" smtClean="0">
                          <a:solidFill>
                            <a:srgbClr val="FF0000"/>
                          </a:solidFill>
                        </a:rPr>
                        <a:t>级</a:t>
                      </a:r>
                      <a:r>
                        <a:rPr lang="en-US" altLang="zh-CN" sz="1200" dirty="0" smtClean="0"/>
                        <a:t>     1#</a:t>
                      </a:r>
                      <a:r>
                        <a:rPr lang="zh-CN" altLang="en-US" sz="1200" dirty="0" smtClean="0"/>
                        <a:t>模组</a:t>
                      </a:r>
                      <a:r>
                        <a:rPr lang="en-US" altLang="zh-CN" sz="1200" dirty="0" smtClean="0"/>
                        <a:t>5</a:t>
                      </a:r>
                      <a:r>
                        <a:rPr lang="zh-CN" altLang="en-US" sz="1200" dirty="0" smtClean="0"/>
                        <a:t>号电芯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654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5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R1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塔菲尔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 smtClean="0"/>
                        <a:t>保定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19/8/13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953.9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快充完成静置中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10</a:t>
                      </a:r>
                      <a:r>
                        <a:rPr lang="zh-CN" altLang="en-US" sz="1200" dirty="0" smtClean="0"/>
                        <a:t>号或</a:t>
                      </a:r>
                      <a:r>
                        <a:rPr lang="en-US" altLang="zh-CN" sz="1200" dirty="0" smtClean="0"/>
                        <a:t>7</a:t>
                      </a:r>
                      <a:r>
                        <a:rPr lang="zh-CN" altLang="en-US" sz="1200" dirty="0" smtClean="0"/>
                        <a:t>号模组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="1" dirty="0" smtClean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zh-CN" altLang="en-US" sz="1200" b="1" dirty="0" smtClean="0">
                          <a:solidFill>
                            <a:srgbClr val="FF0000"/>
                          </a:solidFill>
                        </a:rPr>
                        <a:t>级      </a:t>
                      </a:r>
                      <a:r>
                        <a:rPr lang="en-US" altLang="zh-CN" sz="1200" dirty="0" smtClean="0"/>
                        <a:t>7</a:t>
                      </a:r>
                      <a:r>
                        <a:rPr lang="zh-CN" altLang="en-US" sz="1200" dirty="0" smtClean="0"/>
                        <a:t>、</a:t>
                      </a:r>
                      <a:r>
                        <a:rPr lang="en-US" altLang="zh-CN" sz="1200" dirty="0" smtClean="0"/>
                        <a:t>8</a:t>
                      </a:r>
                      <a:r>
                        <a:rPr lang="zh-CN" altLang="en-US" sz="1200" dirty="0" smtClean="0"/>
                        <a:t>、</a:t>
                      </a:r>
                      <a:r>
                        <a:rPr lang="en-US" altLang="zh-CN" sz="1200" dirty="0" smtClean="0"/>
                        <a:t>12#</a:t>
                      </a:r>
                      <a:r>
                        <a:rPr lang="zh-CN" altLang="en-US" sz="1200" dirty="0" smtClean="0"/>
                        <a:t>模组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54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6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R1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张家口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20/7/22</a:t>
                      </a:r>
                      <a:endParaRPr lang="zh-CN" alt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13055.2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快充完成静置中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8</a:t>
                      </a:r>
                      <a:r>
                        <a:rPr lang="zh-CN" altLang="en-US" sz="1200" dirty="0" smtClean="0"/>
                        <a:t>号模组</a:t>
                      </a:r>
                      <a:r>
                        <a:rPr lang="en-US" altLang="zh-CN" sz="1200" dirty="0" smtClean="0"/>
                        <a:t>45</a:t>
                      </a:r>
                      <a:r>
                        <a:rPr lang="zh-CN" altLang="en-US" sz="1200" dirty="0" smtClean="0"/>
                        <a:t>号电芯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rgbClr val="FF0000"/>
                          </a:solidFill>
                        </a:rPr>
                        <a:t>7</a:t>
                      </a:r>
                      <a:r>
                        <a:rPr lang="zh-CN" altLang="en-US" sz="1200" b="1" dirty="0" smtClean="0">
                          <a:solidFill>
                            <a:srgbClr val="FF0000"/>
                          </a:solidFill>
                        </a:rPr>
                        <a:t>级      </a:t>
                      </a:r>
                      <a:r>
                        <a:rPr lang="en-US" altLang="zh-CN" sz="1200" dirty="0" smtClean="0"/>
                        <a:t>8</a:t>
                      </a:r>
                      <a:r>
                        <a:rPr lang="zh-CN" altLang="en-US" sz="1200" dirty="0" smtClean="0"/>
                        <a:t>号模组</a:t>
                      </a:r>
                      <a:r>
                        <a:rPr lang="en-US" altLang="zh-CN" sz="1200" dirty="0" smtClean="0"/>
                        <a:t>45</a:t>
                      </a:r>
                      <a:r>
                        <a:rPr lang="zh-CN" altLang="en-US" sz="1200" dirty="0" smtClean="0"/>
                        <a:t>号电芯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54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7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R1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定州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20/7/24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7433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慢充过程中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8</a:t>
                      </a:r>
                      <a:r>
                        <a:rPr lang="zh-CN" altLang="en-US" sz="1200" dirty="0" smtClean="0"/>
                        <a:t>号模组</a:t>
                      </a:r>
                      <a:r>
                        <a:rPr lang="en-US" altLang="zh-CN" sz="1200" dirty="0" smtClean="0"/>
                        <a:t>46</a:t>
                      </a:r>
                      <a:r>
                        <a:rPr lang="zh-CN" altLang="en-US" sz="1200" dirty="0" smtClean="0"/>
                        <a:t>号电芯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r>
                        <a:rPr lang="zh-CN" altLang="en-US" sz="1200" b="1" dirty="0" smtClean="0">
                          <a:solidFill>
                            <a:srgbClr val="FF0000"/>
                          </a:solidFill>
                        </a:rPr>
                        <a:t>级 </a:t>
                      </a:r>
                      <a:r>
                        <a:rPr lang="en-US" altLang="zh-CN" sz="1200" b="1" baseline="0" dirty="0" smtClean="0">
                          <a:solidFill>
                            <a:srgbClr val="FF0000"/>
                          </a:solidFill>
                        </a:rPr>
                        <a:t>     </a:t>
                      </a:r>
                      <a:r>
                        <a:rPr lang="en-US" altLang="zh-CN" sz="1200" dirty="0" smtClean="0"/>
                        <a:t>7</a:t>
                      </a:r>
                      <a:r>
                        <a:rPr lang="zh-CN" altLang="en-US" sz="1200" dirty="0" smtClean="0"/>
                        <a:t>、</a:t>
                      </a:r>
                      <a:r>
                        <a:rPr lang="en-US" altLang="zh-CN" sz="1200" dirty="0" smtClean="0"/>
                        <a:t>8#</a:t>
                      </a:r>
                      <a:r>
                        <a:rPr lang="zh-CN" altLang="en-US" sz="1200" dirty="0" smtClean="0"/>
                        <a:t>模组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707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8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R1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杭州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20/10/13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19785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快充完成静置中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13#</a:t>
                      </a:r>
                      <a:r>
                        <a:rPr lang="zh-CN" altLang="en-US" sz="1200" dirty="0" smtClean="0"/>
                        <a:t>模组中</a:t>
                      </a:r>
                      <a:r>
                        <a:rPr lang="en-US" altLang="zh-CN" sz="1200" dirty="0" smtClean="0"/>
                        <a:t>75#</a:t>
                      </a:r>
                      <a:r>
                        <a:rPr lang="zh-CN" altLang="en-US" sz="1200" dirty="0" smtClean="0"/>
                        <a:t>电芯热失控引发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r>
                        <a:rPr lang="zh-CN" altLang="en-US" sz="1200" b="1" dirty="0" smtClean="0">
                          <a:solidFill>
                            <a:srgbClr val="FF0000"/>
                          </a:solidFill>
                        </a:rPr>
                        <a:t>级      </a:t>
                      </a:r>
                      <a:r>
                        <a:rPr lang="en-US" altLang="zh-CN" sz="1200" dirty="0" smtClean="0"/>
                        <a:t>7</a:t>
                      </a:r>
                      <a:r>
                        <a:rPr lang="zh-CN" altLang="en-US" sz="1200" dirty="0" smtClean="0"/>
                        <a:t>、</a:t>
                      </a:r>
                      <a:r>
                        <a:rPr lang="en-US" altLang="zh-CN" sz="1200" dirty="0" smtClean="0"/>
                        <a:t>8</a:t>
                      </a:r>
                      <a:r>
                        <a:rPr lang="zh-CN" altLang="en-US" sz="1200" dirty="0" smtClean="0"/>
                        <a:t>、</a:t>
                      </a:r>
                      <a:r>
                        <a:rPr lang="en-US" altLang="zh-CN" sz="1200" dirty="0" smtClean="0"/>
                        <a:t>13#</a:t>
                      </a:r>
                      <a:r>
                        <a:rPr lang="zh-CN" altLang="en-US" sz="1200" dirty="0" smtClean="0"/>
                        <a:t>模组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707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9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R1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 smtClean="0"/>
                        <a:t>蜂巢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湖北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2020/11/20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989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快充完成静置中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8</a:t>
                      </a:r>
                      <a:r>
                        <a:rPr lang="zh-CN" altLang="en-US" sz="1200" dirty="0" smtClean="0"/>
                        <a:t>号模组</a:t>
                      </a:r>
                      <a:r>
                        <a:rPr lang="en-US" altLang="zh-CN" sz="1200" dirty="0" smtClean="0"/>
                        <a:t>48</a:t>
                      </a:r>
                      <a:r>
                        <a:rPr lang="zh-CN" altLang="en-US" sz="1200" dirty="0" smtClean="0"/>
                        <a:t>号电芯</a:t>
                      </a:r>
                      <a:endParaRPr lang="zh-CN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>
                          <a:solidFill>
                            <a:srgbClr val="FF0000"/>
                          </a:solidFill>
                        </a:rPr>
                        <a:t>7</a:t>
                      </a:r>
                      <a:r>
                        <a:rPr lang="zh-CN" altLang="en-US" sz="1200" b="1" dirty="0" smtClean="0">
                          <a:solidFill>
                            <a:srgbClr val="FF0000"/>
                          </a:solidFill>
                        </a:rPr>
                        <a:t>级      </a:t>
                      </a:r>
                      <a:r>
                        <a:rPr lang="en-US" altLang="zh-CN" sz="1200" dirty="0" smtClean="0"/>
                        <a:t>8</a:t>
                      </a:r>
                      <a:r>
                        <a:rPr lang="zh-CN" altLang="en-US" sz="1200" dirty="0" smtClean="0"/>
                        <a:t>号模组</a:t>
                      </a:r>
                      <a:r>
                        <a:rPr lang="en-US" altLang="zh-CN" sz="1200" dirty="0" smtClean="0"/>
                        <a:t>48</a:t>
                      </a:r>
                      <a:r>
                        <a:rPr lang="zh-CN" altLang="en-US" sz="1200" dirty="0" smtClean="0"/>
                        <a:t>号电芯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9" name="文本框 18">
            <a:extLst>
              <a:ext uri="{FF2B5EF4-FFF2-40B4-BE49-F238E27FC236}">
                <a16:creationId xmlns="" xmlns:a16="http://schemas.microsoft.com/office/drawing/2014/main" id="{4142B497-B1A1-4AD1-A74A-35676B3B086C}"/>
              </a:ext>
            </a:extLst>
          </p:cNvPr>
          <p:cNvSpPr txBox="1"/>
          <p:nvPr/>
        </p:nvSpPr>
        <p:spPr>
          <a:xfrm>
            <a:off x="0" y="876205"/>
            <a:ext cx="114314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1600" dirty="0" smtClean="0"/>
              <a:t>9</a:t>
            </a:r>
            <a:r>
              <a:rPr lang="zh-CN" altLang="en-US" sz="1600" dirty="0" smtClean="0"/>
              <a:t>个</a:t>
            </a:r>
            <a:r>
              <a:rPr lang="en-US" altLang="zh-CN" sz="1600" dirty="0"/>
              <a:t>FCI</a:t>
            </a:r>
            <a:r>
              <a:rPr lang="zh-CN" altLang="en-US" sz="1600" dirty="0"/>
              <a:t>车模型预警</a:t>
            </a:r>
            <a:r>
              <a:rPr lang="zh-CN" altLang="en-US" sz="1600" dirty="0" smtClean="0"/>
              <a:t>情况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114528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>
            <a:off x="0" y="275543"/>
            <a:ext cx="4583832" cy="418156"/>
            <a:chOff x="0" y="275543"/>
            <a:chExt cx="4572000" cy="418156"/>
          </a:xfrm>
        </p:grpSpPr>
        <p:sp>
          <p:nvSpPr>
            <p:cNvPr id="47" name="剪去单角的矩形 46"/>
            <p:cNvSpPr/>
            <p:nvPr/>
          </p:nvSpPr>
          <p:spPr>
            <a:xfrm flipV="1">
              <a:off x="0" y="275543"/>
              <a:ext cx="4572000" cy="418156"/>
            </a:xfrm>
            <a:prstGeom prst="snip1Rect">
              <a:avLst>
                <a:gd name="adj" fmla="val 50000"/>
              </a:avLst>
            </a:prstGeom>
            <a:solidFill>
              <a:srgbClr val="1D20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4420573" y="539294"/>
              <a:ext cx="144000" cy="144000"/>
            </a:xfrm>
            <a:prstGeom prst="line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Presentation headlines, Date, Location</a:t>
            </a:r>
            <a:endParaRPr lang="de-DE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/>
              <a:t>Slide </a:t>
            </a:r>
            <a:fld id="{AA807A42-CF27-4B84-8583-18EBE418342E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622607" y="293874"/>
            <a:ext cx="2953111" cy="432048"/>
          </a:xfrm>
        </p:spPr>
        <p:txBody>
          <a:bodyPr/>
          <a:lstStyle/>
          <a:p>
            <a:r>
              <a:rPr lang="zh-CN" altLang="en-US" sz="2400" dirty="0">
                <a:solidFill>
                  <a:schemeClr val="bg1"/>
                </a:solidFill>
                <a:latin typeface="+mn-ea"/>
                <a:ea typeface="+mn-ea"/>
              </a:rPr>
              <a:t>二、风险处置</a:t>
            </a:r>
          </a:p>
          <a:p>
            <a:endParaRPr lang="zh-CN" altLang="en-US" sz="20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2447570" y="4024645"/>
            <a:ext cx="7220178" cy="2068651"/>
            <a:chOff x="2570444" y="2226842"/>
            <a:chExt cx="7220178" cy="2485291"/>
          </a:xfrm>
        </p:grpSpPr>
        <p:grpSp>
          <p:nvGrpSpPr>
            <p:cNvPr id="15" name="组合 14"/>
            <p:cNvGrpSpPr/>
            <p:nvPr/>
          </p:nvGrpSpPr>
          <p:grpSpPr>
            <a:xfrm>
              <a:off x="2570444" y="2226842"/>
              <a:ext cx="7220178" cy="1275695"/>
              <a:chOff x="2567608" y="3220928"/>
              <a:chExt cx="7220178" cy="1275695"/>
            </a:xfrm>
          </p:grpSpPr>
          <p:sp>
            <p:nvSpPr>
              <p:cNvPr id="7" name="右箭头 6"/>
              <p:cNvSpPr/>
              <p:nvPr/>
            </p:nvSpPr>
            <p:spPr>
              <a:xfrm>
                <a:off x="3935760" y="3787887"/>
                <a:ext cx="1368152" cy="228302"/>
              </a:xfrm>
              <a:prstGeom prst="rightArrow">
                <a:avLst/>
              </a:prstGeom>
              <a:solidFill>
                <a:srgbClr val="1D20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4073091" y="3512222"/>
                <a:ext cx="1103784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400" b="1" dirty="0">
                    <a:solidFill>
                      <a:srgbClr val="000000"/>
                    </a:solidFill>
                    <a:latin typeface="MicrosoftYaHei-Bold"/>
                  </a:rPr>
                  <a:t>预警结果</a:t>
                </a:r>
                <a:r>
                  <a:rPr lang="zh-CN" altLang="en-US" sz="1400" dirty="0"/>
                  <a:t> </a:t>
                </a:r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2567608" y="3220928"/>
                <a:ext cx="1289127" cy="1241732"/>
                <a:chOff x="1775520" y="3220928"/>
                <a:chExt cx="1289127" cy="1241732"/>
              </a:xfrm>
            </p:grpSpPr>
            <p:pic>
              <p:nvPicPr>
                <p:cNvPr id="19" name="图片 18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371" r="81591"/>
                <a:stretch/>
              </p:blipFill>
              <p:spPr>
                <a:xfrm>
                  <a:off x="1912519" y="3220928"/>
                  <a:ext cx="1152128" cy="1241732"/>
                </a:xfrm>
                <a:prstGeom prst="rect">
                  <a:avLst/>
                </a:prstGeom>
              </p:spPr>
            </p:pic>
            <p:sp>
              <p:nvSpPr>
                <p:cNvPr id="10" name="矩形 9"/>
                <p:cNvSpPr/>
                <p:nvPr/>
              </p:nvSpPr>
              <p:spPr>
                <a:xfrm>
                  <a:off x="1775520" y="4143111"/>
                  <a:ext cx="1204477" cy="294001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b="1" dirty="0" smtClean="0"/>
                    <a:t>蜂云平台</a:t>
                  </a:r>
                  <a:endParaRPr lang="zh-CN" altLang="en-US" b="1" dirty="0"/>
                </a:p>
              </p:txBody>
            </p:sp>
          </p:grpSp>
          <p:grpSp>
            <p:nvGrpSpPr>
              <p:cNvPr id="12" name="组合 11"/>
              <p:cNvGrpSpPr/>
              <p:nvPr/>
            </p:nvGrpSpPr>
            <p:grpSpPr>
              <a:xfrm>
                <a:off x="5339916" y="3254891"/>
                <a:ext cx="1260140" cy="1241732"/>
                <a:chOff x="6106627" y="3561493"/>
                <a:chExt cx="1260140" cy="1241732"/>
              </a:xfrm>
            </p:grpSpPr>
            <p:pic>
              <p:nvPicPr>
                <p:cNvPr id="18" name="图片 17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46209" r="42383"/>
                <a:stretch/>
              </p:blipFill>
              <p:spPr>
                <a:xfrm>
                  <a:off x="6232641" y="3561493"/>
                  <a:ext cx="1008113" cy="1241732"/>
                </a:xfrm>
                <a:prstGeom prst="rect">
                  <a:avLst/>
                </a:prstGeom>
              </p:spPr>
            </p:pic>
            <p:sp>
              <p:nvSpPr>
                <p:cNvPr id="16" name="矩形 15"/>
                <p:cNvSpPr/>
                <p:nvPr/>
              </p:nvSpPr>
              <p:spPr>
                <a:xfrm>
                  <a:off x="6106627" y="4464193"/>
                  <a:ext cx="1260140" cy="293110"/>
                </a:xfrm>
                <a:prstGeom prst="rect">
                  <a:avLst/>
                </a:prstGeom>
                <a:solidFill>
                  <a:srgbClr val="4F81B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b="1" dirty="0" smtClean="0"/>
                    <a:t>邮件外发</a:t>
                  </a:r>
                  <a:endParaRPr lang="zh-CN" altLang="en-US" b="1" dirty="0"/>
                </a:p>
              </p:txBody>
            </p:sp>
          </p:grpSp>
          <p:grpSp>
            <p:nvGrpSpPr>
              <p:cNvPr id="13" name="组合 12"/>
              <p:cNvGrpSpPr/>
              <p:nvPr/>
            </p:nvGrpSpPr>
            <p:grpSpPr>
              <a:xfrm>
                <a:off x="8643131" y="3220928"/>
                <a:ext cx="1144655" cy="1241732"/>
                <a:chOff x="9304091" y="1926414"/>
                <a:chExt cx="1144655" cy="1241732"/>
              </a:xfrm>
            </p:grpSpPr>
            <p:pic>
              <p:nvPicPr>
                <p:cNvPr id="2" name="图片 1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85417" r="3990"/>
                <a:stretch/>
              </p:blipFill>
              <p:spPr>
                <a:xfrm>
                  <a:off x="9408367" y="1926414"/>
                  <a:ext cx="936105" cy="1241732"/>
                </a:xfrm>
                <a:prstGeom prst="rect">
                  <a:avLst/>
                </a:prstGeom>
              </p:spPr>
            </p:pic>
            <p:sp>
              <p:nvSpPr>
                <p:cNvPr id="17" name="矩形 16"/>
                <p:cNvSpPr/>
                <p:nvPr/>
              </p:nvSpPr>
              <p:spPr>
                <a:xfrm>
                  <a:off x="9304091" y="2857144"/>
                  <a:ext cx="1144655" cy="286578"/>
                </a:xfrm>
                <a:prstGeom prst="rect">
                  <a:avLst/>
                </a:prstGeom>
                <a:solidFill>
                  <a:srgbClr val="6A868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b="1" dirty="0" smtClean="0"/>
                    <a:t>售后维修</a:t>
                  </a:r>
                  <a:endParaRPr lang="zh-CN" altLang="en-US" b="1" dirty="0"/>
                </a:p>
              </p:txBody>
            </p:sp>
          </p:grpSp>
          <p:sp>
            <p:nvSpPr>
              <p:cNvPr id="23" name="右箭头 22"/>
              <p:cNvSpPr/>
              <p:nvPr/>
            </p:nvSpPr>
            <p:spPr>
              <a:xfrm>
                <a:off x="6528626" y="3787887"/>
                <a:ext cx="2114505" cy="228302"/>
              </a:xfrm>
              <a:prstGeom prst="rightArrow">
                <a:avLst/>
              </a:prstGeom>
              <a:solidFill>
                <a:srgbClr val="1D20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6433191" y="3322102"/>
                <a:ext cx="2258077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400" b="1" dirty="0">
                    <a:solidFill>
                      <a:srgbClr val="000000"/>
                    </a:solidFill>
                    <a:latin typeface="MicrosoftYaHei-Bold"/>
                  </a:rPr>
                  <a:t>每天发送一次</a:t>
                </a:r>
                <a:br>
                  <a:rPr lang="zh-CN" altLang="en-US" sz="1400" b="1" dirty="0">
                    <a:solidFill>
                      <a:srgbClr val="000000"/>
                    </a:solidFill>
                    <a:latin typeface="MicrosoftYaHei-Bold"/>
                  </a:rPr>
                </a:br>
                <a:r>
                  <a:rPr lang="zh-CN" altLang="en-US" sz="1400" b="1" dirty="0" smtClean="0">
                    <a:solidFill>
                      <a:srgbClr val="000000"/>
                    </a:solidFill>
                    <a:latin typeface="MicrosoftYaHei-Bold"/>
                  </a:rPr>
                  <a:t>（</a:t>
                </a:r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YaHei-Bold"/>
                  </a:rPr>
                  <a:t>发送</a:t>
                </a:r>
                <a:r>
                  <a:rPr lang="zh-CN" altLang="en-US" sz="1100" b="1" dirty="0">
                    <a:solidFill>
                      <a:srgbClr val="000000"/>
                    </a:solidFill>
                    <a:latin typeface="MicrosoftYaHei-Bold"/>
                  </a:rPr>
                  <a:t>双方直接</a:t>
                </a:r>
                <a:r>
                  <a:rPr lang="zh-CN" altLang="en-US" sz="1100" b="1" dirty="0" smtClean="0">
                    <a:solidFill>
                      <a:srgbClr val="000000"/>
                    </a:solidFill>
                    <a:latin typeface="MicrosoftYaHei-Bold"/>
                  </a:rPr>
                  <a:t>负责人）</a:t>
                </a:r>
                <a:endParaRPr lang="zh-CN" altLang="en-US" sz="1100" b="1" dirty="0">
                  <a:solidFill>
                    <a:srgbClr val="000000"/>
                  </a:solidFill>
                  <a:latin typeface="MicrosoftYaHei-Bold"/>
                </a:endParaRPr>
              </a:p>
            </p:txBody>
          </p:sp>
        </p:grpSp>
        <p:sp>
          <p:nvSpPr>
            <p:cNvPr id="25" name="手杖形箭头 24"/>
            <p:cNvSpPr/>
            <p:nvPr/>
          </p:nvSpPr>
          <p:spPr>
            <a:xfrm rot="10800000">
              <a:off x="3154178" y="3595633"/>
              <a:ext cx="6261550" cy="973955"/>
            </a:xfrm>
            <a:prstGeom prst="uturnArrow">
              <a:avLst>
                <a:gd name="adj1" fmla="val 9352"/>
                <a:gd name="adj2" fmla="val 13264"/>
                <a:gd name="adj3" fmla="val 21088"/>
                <a:gd name="adj4" fmla="val 43750"/>
                <a:gd name="adj5" fmla="val 100000"/>
              </a:avLst>
            </a:prstGeom>
            <a:solidFill>
              <a:srgbClr val="1D20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957746" y="4188913"/>
              <a:ext cx="211189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rgbClr val="000000"/>
                  </a:solidFill>
                  <a:latin typeface="MicrosoftYaHei-Bold"/>
                </a:rPr>
                <a:t>维修排查结果</a:t>
              </a:r>
              <a:r>
                <a:rPr lang="zh-CN" altLang="en-US" sz="1400" b="1" dirty="0" smtClean="0">
                  <a:solidFill>
                    <a:srgbClr val="000000"/>
                  </a:solidFill>
                  <a:latin typeface="MicrosoftYaHei-Bold"/>
                </a:rPr>
                <a:t>反馈</a:t>
              </a:r>
              <a:r>
                <a:rPr lang="zh-CN" altLang="en-US" sz="1400" dirty="0"/>
                <a:t/>
              </a:r>
              <a:br>
                <a:rPr lang="zh-CN" altLang="en-US" sz="1400" dirty="0"/>
              </a:br>
              <a:endParaRPr lang="zh-CN" altLang="en-US" sz="1400" dirty="0"/>
            </a:p>
          </p:txBody>
        </p:sp>
        <p:pic>
          <p:nvPicPr>
            <p:cNvPr id="27" name="图片 26"/>
            <p:cNvPicPr>
              <a:picLocks noChangeAspect="1"/>
            </p:cNvPicPr>
            <p:nvPr/>
          </p:nvPicPr>
          <p:blipFill rotWithShape="1">
            <a:blip r:embed="rId4"/>
            <a:srcRect r="72703" b="34995"/>
            <a:stretch/>
          </p:blipFill>
          <p:spPr>
            <a:xfrm>
              <a:off x="3435993" y="3632197"/>
              <a:ext cx="525199" cy="582020"/>
            </a:xfrm>
            <a:prstGeom prst="rect">
              <a:avLst/>
            </a:prstGeom>
          </p:spPr>
        </p:pic>
        <p:sp>
          <p:nvSpPr>
            <p:cNvPr id="32" name="矩形 31"/>
            <p:cNvSpPr/>
            <p:nvPr/>
          </p:nvSpPr>
          <p:spPr>
            <a:xfrm>
              <a:off x="3999291" y="3663529"/>
              <a:ext cx="211189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b="1" dirty="0" smtClean="0">
                  <a:solidFill>
                    <a:srgbClr val="000000"/>
                  </a:solidFill>
                  <a:latin typeface="MicrosoftYaHei-Bold"/>
                </a:rPr>
                <a:t>预警算法闭环优化</a:t>
              </a:r>
              <a:endParaRPr lang="zh-CN" altLang="en-US" sz="14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3986240" y="3914981"/>
              <a:ext cx="211189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b="1" dirty="0" smtClean="0">
                  <a:solidFill>
                    <a:srgbClr val="000000"/>
                  </a:solidFill>
                  <a:latin typeface="MicrosoftYaHei-Bold"/>
                </a:rPr>
                <a:t>预警准确率计算</a:t>
              </a:r>
              <a:endParaRPr lang="zh-CN" altLang="en-US" sz="1400" dirty="0"/>
            </a:p>
          </p:txBody>
        </p:sp>
      </p:grpSp>
      <p:sp>
        <p:nvSpPr>
          <p:cNvPr id="29" name="矩形 28"/>
          <p:cNvSpPr/>
          <p:nvPr/>
        </p:nvSpPr>
        <p:spPr>
          <a:xfrm>
            <a:off x="2447570" y="6176337"/>
            <a:ext cx="775288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dirty="0"/>
              <a:t>根据售后维修排查结果反馈给蜂云平台，根据故障排查结果统计预警准确率，并实现预警算法的闭环修正</a:t>
            </a:r>
            <a:endParaRPr lang="en-US" altLang="zh-CN" sz="1200" dirty="0"/>
          </a:p>
        </p:txBody>
      </p:sp>
      <p:graphicFrame>
        <p:nvGraphicFramePr>
          <p:cNvPr id="30" name="表格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773276"/>
              </p:ext>
            </p:extLst>
          </p:nvPr>
        </p:nvGraphicFramePr>
        <p:xfrm>
          <a:off x="1487488" y="1350247"/>
          <a:ext cx="9217025" cy="2078753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115887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34364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7590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400" dirty="0">
                          <a:effectLst/>
                        </a:rPr>
                        <a:t>故障</a:t>
                      </a:r>
                      <a:r>
                        <a:rPr lang="zh-CN" sz="1400" dirty="0">
                          <a:effectLst/>
                        </a:rPr>
                        <a:t>等级</a:t>
                      </a:r>
                      <a:endParaRPr lang="zh-CN" sz="24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dirty="0">
                          <a:effectLst/>
                        </a:rPr>
                        <a:t>安全危害</a:t>
                      </a:r>
                      <a:endParaRPr lang="zh-CN" sz="24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dirty="0">
                          <a:effectLst/>
                        </a:rPr>
                        <a:t>处理模式</a:t>
                      </a:r>
                      <a:endParaRPr lang="zh-CN" sz="24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20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4683">
                <a:tc>
                  <a:txBody>
                    <a:bodyPr/>
                    <a:lstStyle/>
                    <a:p>
                      <a:pPr marL="0" algn="ctr" defTabSz="914332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effectLst/>
                        </a:rPr>
                        <a:t>≤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effectLst/>
                        </a:rPr>
                        <a:t>≤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  <a:endParaRPr lang="zh-CN" sz="1200" b="1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200" dirty="0">
                          <a:effectLst/>
                        </a:rPr>
                        <a:t>存在严重安全隐患</a:t>
                      </a:r>
                      <a:endParaRPr lang="zh-CN" sz="12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200" dirty="0">
                          <a:effectLst/>
                        </a:rPr>
                        <a:t>监控平台进行报警，并电话通知车主立即远离车辆，待售后人员处理</a:t>
                      </a:r>
                      <a:endParaRPr lang="zh-CN" sz="12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93759">
                <a:tc>
                  <a:txBody>
                    <a:bodyPr/>
                    <a:lstStyle/>
                    <a:p>
                      <a:pPr marL="0" algn="ctr" defTabSz="914332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effectLst/>
                        </a:rPr>
                        <a:t>≤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effectLst/>
                        </a:rPr>
                        <a:t>＜</a:t>
                      </a: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  <a:endParaRPr lang="zh-CN" sz="1200" b="1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200" dirty="0">
                          <a:effectLst/>
                        </a:rPr>
                        <a:t>存在较严重安全隐患</a:t>
                      </a:r>
                      <a:endParaRPr lang="zh-CN" sz="12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200" dirty="0">
                          <a:effectLst/>
                        </a:rPr>
                        <a:t>监控平台进行预警，电话通知车主尽快到制定</a:t>
                      </a:r>
                      <a:r>
                        <a:rPr lang="en-US" sz="1200" dirty="0">
                          <a:effectLst/>
                        </a:rPr>
                        <a:t>4S</a:t>
                      </a:r>
                      <a:r>
                        <a:rPr lang="zh-CN" sz="1200" dirty="0">
                          <a:effectLst/>
                        </a:rPr>
                        <a:t>店进行车辆维护，监控平台进行重点监控</a:t>
                      </a:r>
                      <a:endParaRPr lang="zh-CN" sz="12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6388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effectLst/>
                        </a:rPr>
                        <a:t>4</a:t>
                      </a:r>
                      <a:r>
                        <a:rPr lang="zh-CN" altLang="en-US" sz="1200" kern="1200" dirty="0" smtClean="0">
                          <a:effectLst/>
                        </a:rPr>
                        <a:t>≤</a:t>
                      </a:r>
                      <a:r>
                        <a:rPr lang="en-US" sz="1200" kern="1200" dirty="0">
                          <a:effectLst/>
                        </a:rPr>
                        <a:t>X</a:t>
                      </a:r>
                      <a:r>
                        <a:rPr lang="zh-CN" altLang="en-US" sz="1200" kern="1200" dirty="0">
                          <a:effectLst/>
                        </a:rPr>
                        <a:t>≤</a:t>
                      </a:r>
                      <a:r>
                        <a:rPr lang="en-US" sz="1200" kern="1200" dirty="0">
                          <a:effectLst/>
                        </a:rPr>
                        <a:t>6</a:t>
                      </a:r>
                      <a:endParaRPr lang="zh-CN" sz="1200" b="1" kern="1200" dirty="0">
                        <a:solidFill>
                          <a:schemeClr val="lt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200" dirty="0">
                          <a:effectLst/>
                        </a:rPr>
                        <a:t>存在轻微安全风险，</a:t>
                      </a:r>
                    </a:p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200" dirty="0">
                          <a:effectLst/>
                        </a:rPr>
                        <a:t>不影响性能和功能</a:t>
                      </a:r>
                      <a:endParaRPr lang="zh-CN" sz="12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200" dirty="0">
                          <a:effectLst/>
                        </a:rPr>
                        <a:t>监控平台进行预警，监控平台进行重点监控</a:t>
                      </a:r>
                      <a:endParaRPr lang="zh-CN" sz="12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052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effectLst/>
                        </a:rPr>
                        <a:t>X&lt;4</a:t>
                      </a:r>
                      <a:endParaRPr lang="zh-CN" sz="1200" b="1" kern="1200" dirty="0">
                        <a:solidFill>
                          <a:schemeClr val="lt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200" dirty="0">
                          <a:effectLst/>
                        </a:rPr>
                        <a:t>无故障，无危害</a:t>
                      </a:r>
                      <a:endParaRPr lang="zh-CN" sz="12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zh-CN" sz="1200" dirty="0">
                          <a:effectLst/>
                        </a:rPr>
                        <a:t>无需处理</a:t>
                      </a:r>
                      <a:endParaRPr lang="zh-CN" sz="12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31" name="文本框 30"/>
          <p:cNvSpPr txBox="1"/>
          <p:nvPr/>
        </p:nvSpPr>
        <p:spPr>
          <a:xfrm>
            <a:off x="622607" y="816140"/>
            <a:ext cx="40087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 smtClean="0"/>
              <a:t>依据</a:t>
            </a:r>
            <a:r>
              <a:rPr lang="zh-CN" altLang="en-US" sz="1600" dirty="0"/>
              <a:t>以上情况定出风险处置标准：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="" xmlns:a16="http://schemas.microsoft.com/office/drawing/2014/main" id="{93E3319E-5B24-4ED1-9DEE-D0D4840AFE38}"/>
              </a:ext>
            </a:extLst>
          </p:cNvPr>
          <p:cNvSpPr txBox="1"/>
          <p:nvPr/>
        </p:nvSpPr>
        <p:spPr>
          <a:xfrm>
            <a:off x="479376" y="3410416"/>
            <a:ext cx="104298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 smtClean="0"/>
              <a:t>（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）内</a:t>
            </a:r>
            <a:r>
              <a:rPr lang="zh-CN" altLang="en-US" sz="1400" dirty="0"/>
              <a:t>短路</a:t>
            </a:r>
            <a:r>
              <a:rPr lang="zh-CN" altLang="en-US" sz="1400" dirty="0" smtClean="0"/>
              <a:t>故障总等级≥</a:t>
            </a:r>
            <a:r>
              <a:rPr lang="en-US" altLang="zh-CN" sz="1400" dirty="0"/>
              <a:t>7</a:t>
            </a:r>
            <a:r>
              <a:rPr lang="zh-CN" altLang="en-US" sz="1400" dirty="0" smtClean="0"/>
              <a:t>级</a:t>
            </a:r>
            <a:r>
              <a:rPr lang="zh-CN" altLang="en-US" sz="1400" dirty="0"/>
              <a:t>，或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 smtClean="0"/>
              <a:t>（</a:t>
            </a:r>
            <a:r>
              <a:rPr lang="en-US" altLang="zh-CN" sz="1400" dirty="0" smtClean="0"/>
              <a:t>2</a:t>
            </a:r>
            <a:r>
              <a:rPr lang="zh-CN" altLang="en-US" sz="1400" dirty="0"/>
              <a:t>）</a:t>
            </a:r>
            <a:r>
              <a:rPr lang="zh-CN" altLang="en-US" sz="1400" dirty="0" smtClean="0"/>
              <a:t>产热</a:t>
            </a:r>
            <a:r>
              <a:rPr lang="zh-CN" altLang="en-US" sz="1400" dirty="0"/>
              <a:t>功率四级</a:t>
            </a:r>
            <a:r>
              <a:rPr lang="zh-CN" altLang="en-US" sz="1400" dirty="0" smtClean="0"/>
              <a:t>故障</a:t>
            </a:r>
            <a:r>
              <a:rPr lang="zh-CN" altLang="en-US" sz="1400" dirty="0" smtClean="0">
                <a:solidFill>
                  <a:srgbClr val="FF0000"/>
                </a:solidFill>
              </a:rPr>
              <a:t>（技术中心与蜂巢共同确认）</a:t>
            </a:r>
            <a:endParaRPr lang="en-US" altLang="zh-CN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182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>
            <a:off x="0" y="275543"/>
            <a:ext cx="4583832" cy="418156"/>
            <a:chOff x="0" y="275543"/>
            <a:chExt cx="4572000" cy="418156"/>
          </a:xfrm>
        </p:grpSpPr>
        <p:sp>
          <p:nvSpPr>
            <p:cNvPr id="47" name="剪去单角的矩形 46"/>
            <p:cNvSpPr/>
            <p:nvPr/>
          </p:nvSpPr>
          <p:spPr>
            <a:xfrm flipV="1">
              <a:off x="0" y="275543"/>
              <a:ext cx="4572000" cy="418156"/>
            </a:xfrm>
            <a:prstGeom prst="snip1Rect">
              <a:avLst>
                <a:gd name="adj" fmla="val 50000"/>
              </a:avLst>
            </a:prstGeom>
            <a:solidFill>
              <a:srgbClr val="1D20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4420573" y="539294"/>
              <a:ext cx="144000" cy="144000"/>
            </a:xfrm>
            <a:prstGeom prst="line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Presentation headlines, Date, Location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/>
              <a:t>Slide </a:t>
            </a:r>
            <a:fld id="{AA807A42-CF27-4B84-8583-18EBE418342E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551384" y="323270"/>
            <a:ext cx="3312368" cy="432048"/>
          </a:xfrm>
        </p:spPr>
        <p:txBody>
          <a:bodyPr/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+mn-ea"/>
                <a:ea typeface="+mn-ea"/>
              </a:rPr>
              <a:t>二</a:t>
            </a:r>
            <a:r>
              <a:rPr lang="zh-CN" altLang="en-US" sz="2400" dirty="0">
                <a:solidFill>
                  <a:schemeClr val="bg1"/>
                </a:solidFill>
                <a:latin typeface="+mn-ea"/>
                <a:ea typeface="+mn-ea"/>
              </a:rPr>
              <a:t>、风险处置</a:t>
            </a:r>
            <a:endParaRPr lang="zh-CN" altLang="en-US" sz="2400" dirty="0" smtClean="0">
              <a:solidFill>
                <a:schemeClr val="bg1"/>
              </a:solidFill>
              <a:latin typeface="+mn-ea"/>
              <a:ea typeface="+mn-ea"/>
            </a:endParaRPr>
          </a:p>
          <a:p>
            <a:endParaRPr lang="zh-CN" altLang="en-US" sz="2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5754" y="1215637"/>
            <a:ext cx="606081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28575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1600" dirty="0" smtClean="0">
                <a:latin typeface="+mn-ea"/>
              </a:rPr>
              <a:t>孚能处置进展：</a:t>
            </a:r>
            <a:endParaRPr lang="en-US" altLang="zh-CN" sz="1600" dirty="0" smtClean="0">
              <a:latin typeface="+mn-ea"/>
            </a:endParaRPr>
          </a:p>
          <a:p>
            <a:pPr marL="228600" indent="304800">
              <a:lnSpc>
                <a:spcPct val="150000"/>
              </a:lnSpc>
              <a:spcAft>
                <a:spcPts val="0"/>
              </a:spcAft>
            </a:pPr>
            <a:r>
              <a:rPr lang="zh-CN" altLang="en-US" sz="1600" dirty="0" smtClean="0">
                <a:latin typeface="+mn-ea"/>
              </a:rPr>
              <a:t>①</a:t>
            </a:r>
            <a:r>
              <a:rPr lang="zh-CN" altLang="zh-CN" sz="1600" dirty="0" smtClean="0">
                <a:latin typeface="+mn-ea"/>
              </a:rPr>
              <a:t>第一批</a:t>
            </a:r>
            <a:r>
              <a:rPr lang="en-US" altLang="zh-CN" sz="1600" dirty="0" smtClean="0">
                <a:latin typeface="+mn-ea"/>
              </a:rPr>
              <a:t>67</a:t>
            </a:r>
            <a:r>
              <a:rPr lang="zh-CN" altLang="zh-CN" sz="1600" dirty="0">
                <a:latin typeface="+mn-ea"/>
              </a:rPr>
              <a:t>台</a:t>
            </a:r>
            <a:r>
              <a:rPr lang="zh-CN" altLang="zh-CN" sz="1600" dirty="0" smtClean="0">
                <a:latin typeface="+mn-ea"/>
              </a:rPr>
              <a:t>，处置进度：</a:t>
            </a:r>
            <a:r>
              <a:rPr lang="en-US" altLang="zh-CN" sz="1600" dirty="0">
                <a:latin typeface="+mn-ea"/>
              </a:rPr>
              <a:t>67/67</a:t>
            </a:r>
            <a:r>
              <a:rPr lang="zh-CN" altLang="zh-CN" sz="1600" dirty="0">
                <a:latin typeface="+mn-ea"/>
              </a:rPr>
              <a:t>，完成率</a:t>
            </a:r>
            <a:r>
              <a:rPr lang="en-US" altLang="zh-CN" sz="1600" dirty="0">
                <a:latin typeface="+mn-ea"/>
              </a:rPr>
              <a:t>100%</a:t>
            </a:r>
            <a:r>
              <a:rPr lang="zh-CN" altLang="zh-CN" sz="1600" dirty="0">
                <a:latin typeface="+mn-ea"/>
              </a:rPr>
              <a:t>；</a:t>
            </a:r>
          </a:p>
          <a:p>
            <a:pPr marL="228600" indent="304800">
              <a:lnSpc>
                <a:spcPct val="150000"/>
              </a:lnSpc>
              <a:spcAft>
                <a:spcPts val="0"/>
              </a:spcAft>
            </a:pPr>
            <a:r>
              <a:rPr lang="zh-CN" altLang="en-US" sz="1600" dirty="0">
                <a:latin typeface="+mn-ea"/>
              </a:rPr>
              <a:t>②</a:t>
            </a:r>
            <a:r>
              <a:rPr lang="zh-CN" altLang="zh-CN" sz="1600" dirty="0" smtClean="0">
                <a:latin typeface="+mn-ea"/>
              </a:rPr>
              <a:t>第</a:t>
            </a:r>
            <a:r>
              <a:rPr lang="zh-CN" altLang="en-US" sz="1600" dirty="0" smtClean="0">
                <a:latin typeface="+mn-ea"/>
              </a:rPr>
              <a:t>二</a:t>
            </a:r>
            <a:r>
              <a:rPr lang="zh-CN" altLang="zh-CN" sz="1600" dirty="0" smtClean="0">
                <a:latin typeface="+mn-ea"/>
              </a:rPr>
              <a:t>批</a:t>
            </a:r>
            <a:r>
              <a:rPr lang="en-US" altLang="zh-CN" sz="1600" dirty="0">
                <a:latin typeface="+mn-ea"/>
              </a:rPr>
              <a:t>11</a:t>
            </a:r>
            <a:r>
              <a:rPr lang="zh-CN" altLang="zh-CN" sz="1600" dirty="0">
                <a:latin typeface="+mn-ea"/>
              </a:rPr>
              <a:t>个</a:t>
            </a:r>
            <a:r>
              <a:rPr lang="zh-CN" altLang="zh-CN" sz="1600" dirty="0" smtClean="0">
                <a:latin typeface="+mn-ea"/>
              </a:rPr>
              <a:t>，处置进度：处置进度</a:t>
            </a:r>
            <a:r>
              <a:rPr lang="en-US" altLang="zh-CN" sz="1600" dirty="0" smtClean="0">
                <a:latin typeface="+mn-ea"/>
              </a:rPr>
              <a:t>11/11</a:t>
            </a:r>
            <a:r>
              <a:rPr lang="zh-CN" altLang="zh-CN" sz="1600" dirty="0">
                <a:latin typeface="+mn-ea"/>
              </a:rPr>
              <a:t>，完成率</a:t>
            </a:r>
            <a:r>
              <a:rPr lang="en-US" altLang="zh-CN" sz="1600" dirty="0">
                <a:latin typeface="+mn-ea"/>
              </a:rPr>
              <a:t>100%</a:t>
            </a:r>
            <a:r>
              <a:rPr lang="zh-CN" altLang="zh-CN" sz="1600" dirty="0">
                <a:latin typeface="+mn-ea"/>
              </a:rPr>
              <a:t>；</a:t>
            </a:r>
          </a:p>
          <a:p>
            <a:pPr marL="228600" indent="304800">
              <a:lnSpc>
                <a:spcPct val="150000"/>
              </a:lnSpc>
              <a:spcAft>
                <a:spcPts val="0"/>
              </a:spcAft>
            </a:pPr>
            <a:r>
              <a:rPr lang="zh-CN" altLang="en-US" sz="1600" dirty="0" smtClean="0">
                <a:latin typeface="+mn-ea"/>
              </a:rPr>
              <a:t>③</a:t>
            </a:r>
            <a:r>
              <a:rPr lang="zh-CN" altLang="zh-CN" sz="1600" dirty="0" smtClean="0">
                <a:latin typeface="+mn-ea"/>
              </a:rPr>
              <a:t>第</a:t>
            </a:r>
            <a:r>
              <a:rPr lang="zh-CN" altLang="en-US" sz="1600" dirty="0" smtClean="0">
                <a:latin typeface="+mn-ea"/>
              </a:rPr>
              <a:t>三</a:t>
            </a:r>
            <a:r>
              <a:rPr lang="zh-CN" altLang="zh-CN" sz="1600" dirty="0" smtClean="0">
                <a:latin typeface="+mn-ea"/>
              </a:rPr>
              <a:t>批</a:t>
            </a:r>
            <a:r>
              <a:rPr lang="en-US" altLang="zh-CN" sz="1600" dirty="0" smtClean="0">
                <a:latin typeface="+mn-ea"/>
              </a:rPr>
              <a:t>38</a:t>
            </a:r>
            <a:r>
              <a:rPr lang="zh-CN" altLang="zh-CN" sz="1600" dirty="0" smtClean="0">
                <a:latin typeface="+mn-ea"/>
              </a:rPr>
              <a:t>个，处置进度：处置进度</a:t>
            </a:r>
            <a:r>
              <a:rPr lang="en-US" altLang="zh-CN" sz="1600" dirty="0" smtClean="0">
                <a:latin typeface="+mn-ea"/>
              </a:rPr>
              <a:t>38/38</a:t>
            </a:r>
            <a:r>
              <a:rPr lang="zh-CN" altLang="zh-CN" sz="1600" dirty="0" smtClean="0">
                <a:latin typeface="+mn-ea"/>
              </a:rPr>
              <a:t>，完成率</a:t>
            </a:r>
            <a:r>
              <a:rPr lang="en-US" altLang="zh-CN" sz="1600" dirty="0" smtClean="0">
                <a:latin typeface="+mn-ea"/>
              </a:rPr>
              <a:t>100%</a:t>
            </a:r>
            <a:r>
              <a:rPr lang="zh-CN" altLang="zh-CN" sz="1600" dirty="0">
                <a:latin typeface="+mn-ea"/>
              </a:rPr>
              <a:t>；</a:t>
            </a:r>
          </a:p>
          <a:p>
            <a:pPr marL="228600" indent="304800">
              <a:lnSpc>
                <a:spcPct val="150000"/>
              </a:lnSpc>
              <a:spcAft>
                <a:spcPts val="0"/>
              </a:spcAft>
            </a:pPr>
            <a:r>
              <a:rPr lang="zh-CN" altLang="en-US" sz="1600" dirty="0" smtClean="0">
                <a:latin typeface="+mn-ea"/>
              </a:rPr>
              <a:t>④</a:t>
            </a:r>
            <a:r>
              <a:rPr lang="zh-CN" altLang="zh-CN" sz="1600" dirty="0" smtClean="0">
                <a:latin typeface="+mn-ea"/>
              </a:rPr>
              <a:t>第</a:t>
            </a:r>
            <a:r>
              <a:rPr lang="zh-CN" altLang="en-US" sz="1600" dirty="0" smtClean="0">
                <a:latin typeface="+mn-ea"/>
              </a:rPr>
              <a:t>四</a:t>
            </a:r>
            <a:r>
              <a:rPr lang="zh-CN" altLang="zh-CN" sz="1600" dirty="0" smtClean="0">
                <a:latin typeface="+mn-ea"/>
              </a:rPr>
              <a:t>批</a:t>
            </a:r>
            <a:r>
              <a:rPr lang="en-US" altLang="zh-CN" sz="1600" dirty="0" smtClean="0">
                <a:latin typeface="+mn-ea"/>
              </a:rPr>
              <a:t>8</a:t>
            </a:r>
            <a:r>
              <a:rPr lang="zh-CN" altLang="zh-CN" sz="1600" dirty="0" smtClean="0">
                <a:latin typeface="+mn-ea"/>
              </a:rPr>
              <a:t>个，处置进度：</a:t>
            </a:r>
            <a:r>
              <a:rPr lang="en-US" altLang="zh-CN" sz="1600" dirty="0" smtClean="0">
                <a:latin typeface="+mn-ea"/>
              </a:rPr>
              <a:t>0/8</a:t>
            </a:r>
            <a:r>
              <a:rPr lang="zh-CN" altLang="en-US" sz="1600" dirty="0" smtClean="0">
                <a:latin typeface="+mn-ea"/>
              </a:rPr>
              <a:t>，因无市场处置的备件，暂时无法处理。</a:t>
            </a:r>
            <a:endParaRPr lang="en-US" altLang="zh-CN" sz="1600" dirty="0" smtClean="0">
              <a:latin typeface="+mn-ea"/>
            </a:endParaRPr>
          </a:p>
          <a:p>
            <a:pPr marL="228600" indent="304800">
              <a:lnSpc>
                <a:spcPct val="150000"/>
              </a:lnSpc>
              <a:spcAft>
                <a:spcPts val="0"/>
              </a:spcAft>
            </a:pPr>
            <a:endParaRPr lang="en-US" altLang="zh-CN" sz="1600" dirty="0" smtClean="0">
              <a:latin typeface="+mn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4142B497-B1A1-4AD1-A74A-35676B3B086C}"/>
              </a:ext>
            </a:extLst>
          </p:cNvPr>
          <p:cNvSpPr txBox="1"/>
          <p:nvPr/>
        </p:nvSpPr>
        <p:spPr>
          <a:xfrm>
            <a:off x="736390" y="889571"/>
            <a:ext cx="29423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 smtClean="0"/>
              <a:t>孚能车辆处置及拆解情况</a:t>
            </a:r>
            <a:endParaRPr lang="zh-CN" altLang="en-US" sz="1600" dirty="0"/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4142B497-B1A1-4AD1-A74A-35676B3B086C}"/>
              </a:ext>
            </a:extLst>
          </p:cNvPr>
          <p:cNvSpPr txBox="1"/>
          <p:nvPr/>
        </p:nvSpPr>
        <p:spPr>
          <a:xfrm>
            <a:off x="6300202" y="1093536"/>
            <a:ext cx="40144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smtClean="0"/>
              <a:t>塔菲尔车辆处置及拆解情况</a:t>
            </a:r>
            <a:endParaRPr lang="zh-CN" altLang="en-US" sz="1600" dirty="0"/>
          </a:p>
        </p:txBody>
      </p:sp>
      <p:sp>
        <p:nvSpPr>
          <p:cNvPr id="16" name="矩形 15"/>
          <p:cNvSpPr/>
          <p:nvPr/>
        </p:nvSpPr>
        <p:spPr>
          <a:xfrm>
            <a:off x="163317" y="3445512"/>
            <a:ext cx="6003256" cy="418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n-ea"/>
              </a:rPr>
              <a:t>孚能拆解验证情况</a:t>
            </a:r>
            <a:r>
              <a:rPr lang="zh-CN" altLang="en-US" sz="1600" dirty="0" smtClean="0">
                <a:latin typeface="+mn-ea"/>
              </a:rPr>
              <a:t>：</a:t>
            </a:r>
            <a:endParaRPr lang="en-US" altLang="zh-CN" sz="1600" dirty="0">
              <a:latin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63317" y="3925054"/>
            <a:ext cx="56373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algn="just">
              <a:lnSpc>
                <a:spcPct val="150000"/>
              </a:lnSpc>
            </a:pPr>
            <a:r>
              <a:rPr lang="zh-CN" altLang="en-US" sz="1600" dirty="0">
                <a:latin typeface="+mn-ea"/>
              </a:rPr>
              <a:t>截止至</a:t>
            </a:r>
            <a:r>
              <a:rPr lang="en-US" altLang="zh-CN" sz="1600" dirty="0">
                <a:latin typeface="+mn-ea"/>
              </a:rPr>
              <a:t>2020</a:t>
            </a:r>
            <a:r>
              <a:rPr lang="zh-CN" altLang="en-US" sz="1600" dirty="0">
                <a:latin typeface="+mn-ea"/>
              </a:rPr>
              <a:t>年</a:t>
            </a:r>
            <a:r>
              <a:rPr lang="en-US" altLang="zh-CN" sz="1600" dirty="0">
                <a:latin typeface="+mn-ea"/>
              </a:rPr>
              <a:t>11</a:t>
            </a:r>
            <a:r>
              <a:rPr lang="zh-CN" altLang="en-US" sz="1600" dirty="0">
                <a:latin typeface="+mn-ea"/>
              </a:rPr>
              <a:t>月</a:t>
            </a:r>
            <a:r>
              <a:rPr lang="en-US" altLang="zh-CN" sz="1600" dirty="0">
                <a:latin typeface="+mn-ea"/>
              </a:rPr>
              <a:t>18</a:t>
            </a:r>
            <a:r>
              <a:rPr lang="zh-CN" altLang="en-US" sz="1600" dirty="0">
                <a:latin typeface="+mn-ea"/>
              </a:rPr>
              <a:t>日，共计拆</a:t>
            </a:r>
            <a:r>
              <a:rPr lang="zh-CN" altLang="en-US" sz="1600" dirty="0" smtClean="0">
                <a:latin typeface="+mn-ea"/>
              </a:rPr>
              <a:t>解孚能车辆</a:t>
            </a:r>
            <a:r>
              <a:rPr lang="en-US" altLang="zh-CN" sz="1600" dirty="0" smtClean="0">
                <a:latin typeface="+mn-ea"/>
              </a:rPr>
              <a:t>14</a:t>
            </a:r>
            <a:r>
              <a:rPr lang="zh-CN" altLang="en-US" sz="1600" dirty="0" smtClean="0">
                <a:latin typeface="+mn-ea"/>
              </a:rPr>
              <a:t>个，预警算法</a:t>
            </a:r>
            <a:r>
              <a:rPr lang="zh-CN" altLang="en-US" sz="1600" dirty="0">
                <a:latin typeface="+mn-ea"/>
              </a:rPr>
              <a:t>准确率为：</a:t>
            </a:r>
            <a:r>
              <a:rPr lang="en-US" altLang="zh-CN" sz="1600" dirty="0">
                <a:latin typeface="+mn-ea"/>
              </a:rPr>
              <a:t>71.4</a:t>
            </a:r>
            <a:r>
              <a:rPr lang="en-US" altLang="zh-CN" sz="1600" dirty="0" smtClean="0">
                <a:latin typeface="+mn-ea"/>
              </a:rPr>
              <a:t>%</a:t>
            </a:r>
            <a:r>
              <a:rPr lang="zh-CN" altLang="en-US" sz="1600" dirty="0" smtClean="0">
                <a:latin typeface="+mn-ea"/>
              </a:rPr>
              <a:t>。</a:t>
            </a:r>
            <a:endParaRPr lang="zh-CN" altLang="en-US" sz="1600" dirty="0">
              <a:latin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300202" y="3406348"/>
            <a:ext cx="589179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algn="just">
              <a:lnSpc>
                <a:spcPct val="150000"/>
              </a:lnSpc>
            </a:pPr>
            <a:r>
              <a:rPr lang="zh-CN" altLang="en-US" sz="1600" dirty="0">
                <a:latin typeface="+mn-ea"/>
              </a:rPr>
              <a:t>截止至</a:t>
            </a:r>
            <a:r>
              <a:rPr lang="en-US" altLang="zh-CN" sz="1600" dirty="0">
                <a:latin typeface="+mn-ea"/>
              </a:rPr>
              <a:t>2020</a:t>
            </a:r>
            <a:r>
              <a:rPr lang="zh-CN" altLang="en-US" sz="1600" dirty="0">
                <a:latin typeface="+mn-ea"/>
              </a:rPr>
              <a:t>年</a:t>
            </a:r>
            <a:r>
              <a:rPr lang="en-US" altLang="zh-CN" sz="1600" dirty="0">
                <a:latin typeface="+mn-ea"/>
              </a:rPr>
              <a:t>11</a:t>
            </a:r>
            <a:r>
              <a:rPr lang="zh-CN" altLang="en-US" sz="1600" dirty="0">
                <a:latin typeface="+mn-ea"/>
              </a:rPr>
              <a:t>月</a:t>
            </a:r>
            <a:r>
              <a:rPr lang="en-US" altLang="zh-CN" sz="1600" dirty="0">
                <a:latin typeface="+mn-ea"/>
              </a:rPr>
              <a:t>18</a:t>
            </a:r>
            <a:r>
              <a:rPr lang="zh-CN" altLang="en-US" sz="1600" dirty="0">
                <a:latin typeface="+mn-ea"/>
              </a:rPr>
              <a:t>日，共计拆</a:t>
            </a:r>
            <a:r>
              <a:rPr lang="zh-CN" altLang="en-US" sz="1600" dirty="0" smtClean="0">
                <a:latin typeface="+mn-ea"/>
              </a:rPr>
              <a:t>解塔菲尔车辆</a:t>
            </a:r>
            <a:r>
              <a:rPr lang="en-US" altLang="zh-CN" sz="1600" dirty="0" smtClean="0">
                <a:latin typeface="+mn-ea"/>
              </a:rPr>
              <a:t>1</a:t>
            </a:r>
            <a:r>
              <a:rPr lang="zh-CN" altLang="en-US" sz="1600" dirty="0" smtClean="0">
                <a:latin typeface="+mn-ea"/>
              </a:rPr>
              <a:t>个，通过对预警模型预</a:t>
            </a:r>
            <a:r>
              <a:rPr lang="zh-CN" altLang="en-US" sz="1600" dirty="0">
                <a:latin typeface="+mn-ea"/>
              </a:rPr>
              <a:t>判的故障模</a:t>
            </a:r>
            <a:r>
              <a:rPr lang="zh-CN" altLang="en-US" sz="1600" dirty="0" smtClean="0">
                <a:latin typeface="+mn-ea"/>
              </a:rPr>
              <a:t>组进行</a:t>
            </a:r>
            <a:r>
              <a:rPr lang="en-US" altLang="zh-CN" sz="1600" dirty="0" smtClean="0">
                <a:latin typeface="+mn-ea"/>
              </a:rPr>
              <a:t>CT</a:t>
            </a:r>
            <a:r>
              <a:rPr lang="zh-CN" altLang="en-US" sz="1600" dirty="0" smtClean="0">
                <a:latin typeface="+mn-ea"/>
              </a:rPr>
              <a:t>扫描，结果发现电芯</a:t>
            </a:r>
            <a:r>
              <a:rPr lang="zh-CN" altLang="en-US" sz="1600" dirty="0">
                <a:latin typeface="+mn-ea"/>
              </a:rPr>
              <a:t>存在如下高风险点</a:t>
            </a:r>
            <a:r>
              <a:rPr lang="zh-CN" altLang="en-US" sz="1600" dirty="0" smtClean="0">
                <a:latin typeface="+mn-ea"/>
              </a:rPr>
              <a:t>：</a:t>
            </a:r>
            <a:endParaRPr lang="en-US" altLang="zh-CN" sz="1600" dirty="0" smtClean="0">
              <a:latin typeface="+mn-ea"/>
            </a:endParaRPr>
          </a:p>
          <a:p>
            <a:pPr marL="228600" algn="just">
              <a:lnSpc>
                <a:spcPct val="150000"/>
              </a:lnSpc>
            </a:pPr>
            <a:r>
              <a:rPr lang="en-US" altLang="zh-CN" sz="1600" dirty="0" smtClean="0">
                <a:latin typeface="+mn-ea"/>
              </a:rPr>
              <a:t>1</a:t>
            </a:r>
            <a:r>
              <a:rPr lang="zh-CN" altLang="en-US" sz="1600" dirty="0">
                <a:latin typeface="+mn-ea"/>
              </a:rPr>
              <a:t>、负极侧盖板一端损伤，有熔化、烧焦</a:t>
            </a:r>
            <a:r>
              <a:rPr lang="zh-CN" altLang="en-US" sz="1600" dirty="0" smtClean="0">
                <a:latin typeface="+mn-ea"/>
              </a:rPr>
              <a:t>痕迹；</a:t>
            </a:r>
            <a:endParaRPr lang="zh-CN" altLang="en-US" sz="1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+mn-ea"/>
              </a:rPr>
              <a:t>    2</a:t>
            </a:r>
            <a:r>
              <a:rPr lang="zh-CN" altLang="en-US" sz="1600" dirty="0">
                <a:latin typeface="+mn-ea"/>
              </a:rPr>
              <a:t>、负极共有</a:t>
            </a:r>
            <a:r>
              <a:rPr lang="en-US" altLang="zh-CN" sz="1600" dirty="0">
                <a:latin typeface="+mn-ea"/>
              </a:rPr>
              <a:t>4</a:t>
            </a:r>
            <a:r>
              <a:rPr lang="zh-CN" altLang="en-US" sz="1600" dirty="0">
                <a:latin typeface="+mn-ea"/>
              </a:rPr>
              <a:t>处黑点异物情况，其中</a:t>
            </a:r>
            <a:r>
              <a:rPr lang="en-US" altLang="zh-CN" sz="1600" dirty="0">
                <a:latin typeface="+mn-ea"/>
              </a:rPr>
              <a:t>2</a:t>
            </a:r>
            <a:r>
              <a:rPr lang="zh-CN" altLang="en-US" sz="1600" dirty="0">
                <a:latin typeface="+mn-ea"/>
              </a:rPr>
              <a:t>处对应隔膜也有</a:t>
            </a:r>
            <a:r>
              <a:rPr lang="zh-CN" altLang="en-US" sz="1600" dirty="0" smtClean="0">
                <a:latin typeface="+mn-ea"/>
              </a:rPr>
              <a:t>黑色</a:t>
            </a:r>
            <a:r>
              <a:rPr lang="zh-CN" altLang="en-US" sz="1600" dirty="0">
                <a:latin typeface="+mn-ea"/>
              </a:rPr>
              <a:t>异物，经送样</a:t>
            </a:r>
            <a:r>
              <a:rPr lang="en-US" altLang="zh-CN" sz="1600" dirty="0">
                <a:latin typeface="+mn-ea"/>
              </a:rPr>
              <a:t>SEM-EDS</a:t>
            </a:r>
            <a:r>
              <a:rPr lang="zh-CN" altLang="en-US" sz="1600" dirty="0">
                <a:latin typeface="+mn-ea"/>
              </a:rPr>
              <a:t>检测</a:t>
            </a:r>
            <a:r>
              <a:rPr lang="en-US" altLang="zh-CN" sz="1600" dirty="0">
                <a:latin typeface="+mn-ea"/>
              </a:rPr>
              <a:t>3</a:t>
            </a:r>
            <a:r>
              <a:rPr lang="zh-CN" altLang="en-US" sz="1600" dirty="0">
                <a:latin typeface="+mn-ea"/>
              </a:rPr>
              <a:t>处发现有 </a:t>
            </a:r>
            <a:r>
              <a:rPr lang="en-US" altLang="zh-CN" sz="1600" dirty="0">
                <a:latin typeface="+mn-ea"/>
              </a:rPr>
              <a:t>Fe</a:t>
            </a:r>
            <a:r>
              <a:rPr lang="zh-CN" altLang="en-US" sz="1600" dirty="0">
                <a:latin typeface="+mn-ea"/>
              </a:rPr>
              <a:t>、</a:t>
            </a:r>
            <a:r>
              <a:rPr lang="en-US" altLang="zh-CN" sz="1600" dirty="0">
                <a:latin typeface="+mn-ea"/>
              </a:rPr>
              <a:t>Cr</a:t>
            </a:r>
            <a:r>
              <a:rPr lang="zh-CN" altLang="en-US" sz="1600" dirty="0">
                <a:latin typeface="+mn-ea"/>
              </a:rPr>
              <a:t>等</a:t>
            </a:r>
            <a:r>
              <a:rPr lang="zh-CN" altLang="en-US" sz="1600" dirty="0" smtClean="0">
                <a:latin typeface="+mn-ea"/>
              </a:rPr>
              <a:t>金属元素；</a:t>
            </a:r>
            <a:endParaRPr lang="en-US" altLang="zh-CN" sz="1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+mn-ea"/>
              </a:rPr>
              <a:t>     3</a:t>
            </a:r>
            <a:r>
              <a:rPr lang="zh-CN" altLang="en-US" sz="1600" dirty="0">
                <a:latin typeface="+mn-ea"/>
              </a:rPr>
              <a:t>、正极陶瓷脱落漏</a:t>
            </a:r>
            <a:r>
              <a:rPr lang="zh-CN" altLang="en-US" sz="1600" dirty="0" smtClean="0">
                <a:latin typeface="+mn-ea"/>
              </a:rPr>
              <a:t>箔。</a:t>
            </a:r>
            <a:endParaRPr lang="en-US" altLang="zh-CN" sz="16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latin typeface="+mn-ea"/>
              </a:rPr>
              <a:t>以上高风险项继续使用均存在起火隐患！</a:t>
            </a:r>
            <a:endParaRPr lang="zh-CN" altLang="en-US" sz="1600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37580" y="1433775"/>
            <a:ext cx="58350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342900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n-ea"/>
              </a:rPr>
              <a:t>塔菲尔处置进展：</a:t>
            </a:r>
            <a:endParaRPr lang="en-US" altLang="zh-CN" sz="1600" dirty="0">
              <a:latin typeface="+mn-ea"/>
            </a:endParaRPr>
          </a:p>
          <a:p>
            <a:pPr marL="228600" indent="304800">
              <a:lnSpc>
                <a:spcPct val="150000"/>
              </a:lnSpc>
              <a:spcAft>
                <a:spcPts val="0"/>
              </a:spcAft>
            </a:pPr>
            <a:r>
              <a:rPr lang="zh-CN" altLang="en-US" sz="1600" dirty="0">
                <a:latin typeface="+mn-ea"/>
              </a:rPr>
              <a:t>①第一批</a:t>
            </a:r>
            <a:r>
              <a:rPr lang="en-US" altLang="zh-CN" sz="1600" dirty="0">
                <a:latin typeface="+mn-ea"/>
              </a:rPr>
              <a:t>35</a:t>
            </a:r>
            <a:r>
              <a:rPr lang="zh-CN" altLang="en-US" sz="1600" dirty="0">
                <a:latin typeface="+mn-ea"/>
              </a:rPr>
              <a:t>个，处置进</a:t>
            </a:r>
            <a:r>
              <a:rPr lang="zh-CN" altLang="zh-CN" sz="1600" dirty="0">
                <a:latin typeface="+mn-ea"/>
              </a:rPr>
              <a:t>度</a:t>
            </a:r>
            <a:r>
              <a:rPr lang="zh-CN" altLang="en-US" sz="1600" dirty="0">
                <a:latin typeface="+mn-ea"/>
              </a:rPr>
              <a:t>：</a:t>
            </a:r>
            <a:r>
              <a:rPr lang="en-US" altLang="zh-CN" sz="1600" dirty="0">
                <a:latin typeface="+mn-ea"/>
              </a:rPr>
              <a:t>35/35</a:t>
            </a:r>
            <a:r>
              <a:rPr lang="zh-CN" altLang="en-US" sz="1600" dirty="0">
                <a:latin typeface="+mn-ea"/>
              </a:rPr>
              <a:t>，完成率</a:t>
            </a:r>
            <a:r>
              <a:rPr lang="en-US" altLang="zh-CN" sz="1600" dirty="0">
                <a:latin typeface="+mn-ea"/>
              </a:rPr>
              <a:t>100%</a:t>
            </a:r>
            <a:r>
              <a:rPr lang="zh-CN" altLang="en-US" sz="1600" dirty="0">
                <a:latin typeface="+mn-ea"/>
              </a:rPr>
              <a:t>；</a:t>
            </a:r>
            <a:endParaRPr lang="en-US" altLang="zh-CN" sz="1600" dirty="0">
              <a:latin typeface="+mn-ea"/>
            </a:endParaRPr>
          </a:p>
          <a:p>
            <a:pPr marL="228600" indent="304800">
              <a:lnSpc>
                <a:spcPct val="150000"/>
              </a:lnSpc>
              <a:spcAft>
                <a:spcPts val="0"/>
              </a:spcAft>
            </a:pPr>
            <a:r>
              <a:rPr lang="zh-CN" altLang="en-US" sz="1600" dirty="0">
                <a:latin typeface="+mn-ea"/>
              </a:rPr>
              <a:t>②第二批</a:t>
            </a:r>
            <a:r>
              <a:rPr lang="en-US" altLang="zh-CN" sz="1600" dirty="0">
                <a:latin typeface="+mn-ea"/>
              </a:rPr>
              <a:t>22</a:t>
            </a:r>
            <a:r>
              <a:rPr lang="zh-CN" altLang="en-US" sz="1600" dirty="0">
                <a:latin typeface="+mn-ea"/>
              </a:rPr>
              <a:t>个，处置进</a:t>
            </a:r>
            <a:r>
              <a:rPr lang="zh-CN" altLang="zh-CN" sz="1600" dirty="0">
                <a:latin typeface="+mn-ea"/>
              </a:rPr>
              <a:t>度</a:t>
            </a:r>
            <a:r>
              <a:rPr lang="zh-CN" altLang="en-US" sz="1600" dirty="0">
                <a:latin typeface="+mn-ea"/>
              </a:rPr>
              <a:t>：</a:t>
            </a:r>
            <a:r>
              <a:rPr lang="en-US" altLang="zh-CN" sz="1600" dirty="0">
                <a:latin typeface="+mn-ea"/>
              </a:rPr>
              <a:t>22/22</a:t>
            </a:r>
            <a:r>
              <a:rPr lang="zh-CN" altLang="en-US" sz="1600" dirty="0">
                <a:latin typeface="+mn-ea"/>
              </a:rPr>
              <a:t>，完成率</a:t>
            </a:r>
            <a:r>
              <a:rPr lang="en-US" altLang="zh-CN" sz="1600" dirty="0">
                <a:latin typeface="+mn-ea"/>
              </a:rPr>
              <a:t>100%</a:t>
            </a:r>
            <a:r>
              <a:rPr lang="zh-CN" altLang="en-US" sz="1600" dirty="0">
                <a:latin typeface="+mn-ea"/>
              </a:rPr>
              <a:t>；</a:t>
            </a:r>
            <a:endParaRPr lang="en-US" altLang="zh-CN" sz="1600" dirty="0">
              <a:latin typeface="+mn-ea"/>
            </a:endParaRPr>
          </a:p>
          <a:p>
            <a:pPr marL="228600" indent="304800">
              <a:lnSpc>
                <a:spcPct val="150000"/>
              </a:lnSpc>
              <a:spcAft>
                <a:spcPts val="0"/>
              </a:spcAft>
            </a:pPr>
            <a:r>
              <a:rPr lang="zh-CN" altLang="en-US" sz="1600" dirty="0">
                <a:latin typeface="+mn-ea"/>
              </a:rPr>
              <a:t>③第三批</a:t>
            </a:r>
            <a:r>
              <a:rPr lang="en-US" altLang="zh-CN" sz="1600" dirty="0">
                <a:latin typeface="+mn-ea"/>
              </a:rPr>
              <a:t>14</a:t>
            </a:r>
            <a:r>
              <a:rPr lang="zh-CN" altLang="en-US" sz="1600" dirty="0">
                <a:latin typeface="+mn-ea"/>
              </a:rPr>
              <a:t>个，处置进度：</a:t>
            </a:r>
            <a:r>
              <a:rPr lang="en-US" altLang="zh-CN" sz="1600" dirty="0">
                <a:latin typeface="+mn-ea"/>
              </a:rPr>
              <a:t>12/14</a:t>
            </a:r>
            <a:r>
              <a:rPr lang="zh-CN" altLang="en-US" sz="1600" dirty="0">
                <a:latin typeface="+mn-ea"/>
              </a:rPr>
              <a:t>，完成率</a:t>
            </a:r>
            <a:r>
              <a:rPr lang="en-US" altLang="zh-CN" sz="1600" dirty="0">
                <a:latin typeface="+mn-ea"/>
              </a:rPr>
              <a:t>85.7%</a:t>
            </a:r>
            <a:r>
              <a:rPr lang="zh-CN" altLang="en-US" sz="1600" dirty="0">
                <a:latin typeface="+mn-ea"/>
              </a:rPr>
              <a:t>。</a:t>
            </a:r>
            <a:endParaRPr lang="zh-CN" altLang="zh-CN" sz="1600" dirty="0">
              <a:latin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07917" y="2924944"/>
            <a:ext cx="53299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 smtClean="0">
                <a:latin typeface="+mn-ea"/>
              </a:rPr>
              <a:t>塔菲尔</a:t>
            </a:r>
            <a:r>
              <a:rPr lang="zh-CN" altLang="en-US" sz="1600" dirty="0">
                <a:latin typeface="+mn-ea"/>
              </a:rPr>
              <a:t>拆解验证情况</a:t>
            </a:r>
            <a:r>
              <a:rPr lang="zh-CN" altLang="en-US" sz="1600" dirty="0" smtClean="0">
                <a:latin typeface="+mn-ea"/>
              </a:rPr>
              <a:t>：</a:t>
            </a:r>
            <a:endParaRPr lang="en-US" altLang="zh-CN" sz="1600" dirty="0" smtClean="0">
              <a:latin typeface="+mn-ea"/>
            </a:endParaRPr>
          </a:p>
        </p:txBody>
      </p:sp>
      <p:graphicFrame>
        <p:nvGraphicFramePr>
          <p:cNvPr id="7" name="对象 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6119124"/>
              </p:ext>
            </p:extLst>
          </p:nvPr>
        </p:nvGraphicFramePr>
        <p:xfrm>
          <a:off x="11112501" y="5700196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8" name="演示文稿" showAsIcon="1" r:id="rId5" imgW="914400" imgH="828720" progId="PowerPoint.Show.12">
                  <p:embed/>
                </p:oleObj>
              </mc:Choice>
              <mc:Fallback>
                <p:oleObj name="演示文稿" showAsIcon="1" r:id="rId5" imgW="914400" imgH="8287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112501" y="5700196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4550045"/>
              </p:ext>
            </p:extLst>
          </p:nvPr>
        </p:nvGraphicFramePr>
        <p:xfrm>
          <a:off x="736390" y="4924098"/>
          <a:ext cx="1039130" cy="941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9" name="演示文稿" showAsIcon="1" r:id="rId8" imgW="914400" imgH="828720" progId="PowerPoint.Show.12">
                  <p:embed/>
                </p:oleObj>
              </mc:Choice>
              <mc:Fallback>
                <p:oleObj name="演示文稿" showAsIcon="1" r:id="rId8" imgW="914400" imgH="8287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36390" y="4924098"/>
                        <a:ext cx="1039130" cy="941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933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>
            <a:off x="0" y="275543"/>
            <a:ext cx="4583832" cy="418156"/>
            <a:chOff x="0" y="275543"/>
            <a:chExt cx="4572000" cy="418156"/>
          </a:xfrm>
        </p:grpSpPr>
        <p:sp>
          <p:nvSpPr>
            <p:cNvPr id="47" name="剪去单角的矩形 46"/>
            <p:cNvSpPr/>
            <p:nvPr/>
          </p:nvSpPr>
          <p:spPr>
            <a:xfrm flipV="1">
              <a:off x="0" y="275543"/>
              <a:ext cx="4572000" cy="418156"/>
            </a:xfrm>
            <a:prstGeom prst="snip1Rect">
              <a:avLst>
                <a:gd name="adj" fmla="val 50000"/>
              </a:avLst>
            </a:prstGeom>
            <a:solidFill>
              <a:srgbClr val="1D20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4420573" y="539294"/>
              <a:ext cx="144000" cy="144000"/>
            </a:xfrm>
            <a:prstGeom prst="line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Presentation headlines, Date, Location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/>
              <a:t>Slide </a:t>
            </a:r>
            <a:fld id="{AA807A42-CF27-4B84-8583-18EBE418342E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551384" y="323270"/>
            <a:ext cx="3312368" cy="432048"/>
          </a:xfrm>
        </p:spPr>
        <p:txBody>
          <a:bodyPr/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+mn-ea"/>
                <a:ea typeface="+mn-ea"/>
              </a:rPr>
              <a:t>二</a:t>
            </a:r>
            <a:r>
              <a:rPr lang="zh-CN" altLang="en-US" sz="2400" dirty="0">
                <a:solidFill>
                  <a:schemeClr val="bg1"/>
                </a:solidFill>
                <a:latin typeface="+mn-ea"/>
                <a:ea typeface="+mn-ea"/>
              </a:rPr>
              <a:t>、风险处置</a:t>
            </a:r>
            <a:endParaRPr lang="zh-CN" altLang="en-US" sz="2400" dirty="0" smtClean="0">
              <a:solidFill>
                <a:schemeClr val="bg1"/>
              </a:solidFill>
              <a:latin typeface="+mn-ea"/>
              <a:ea typeface="+mn-ea"/>
            </a:endParaRPr>
          </a:p>
          <a:p>
            <a:endParaRPr lang="zh-CN" altLang="en-US" sz="2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91343" y="755318"/>
            <a:ext cx="1123324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 smtClean="0">
                <a:latin typeface="+mn-ea"/>
              </a:rPr>
              <a:t>云平台报警车辆汇总</a:t>
            </a:r>
            <a:endParaRPr lang="en-US" altLang="zh-CN" sz="1600" dirty="0" smtClean="0">
              <a:latin typeface="+mn-ea"/>
            </a:endParaRPr>
          </a:p>
          <a:p>
            <a:pPr algn="just">
              <a:lnSpc>
                <a:spcPct val="200000"/>
              </a:lnSpc>
            </a:pPr>
            <a:r>
              <a:rPr lang="zh-CN" altLang="en-US" sz="1600" dirty="0" smtClean="0">
                <a:latin typeface="+mn-ea"/>
              </a:rPr>
              <a:t>截至</a:t>
            </a:r>
            <a:r>
              <a:rPr lang="en-US" altLang="zh-CN" sz="1600" dirty="0" smtClean="0">
                <a:latin typeface="+mn-ea"/>
              </a:rPr>
              <a:t>11</a:t>
            </a:r>
            <a:r>
              <a:rPr lang="zh-CN" altLang="en-US" sz="1600" dirty="0" smtClean="0">
                <a:latin typeface="+mn-ea"/>
              </a:rPr>
              <a:t>月</a:t>
            </a:r>
            <a:r>
              <a:rPr lang="en-US" altLang="zh-CN" sz="1600" dirty="0" smtClean="0">
                <a:latin typeface="+mn-ea"/>
              </a:rPr>
              <a:t>22</a:t>
            </a:r>
            <a:r>
              <a:rPr lang="zh-CN" altLang="en-US" sz="1600" dirty="0" smtClean="0">
                <a:latin typeface="+mn-ea"/>
              </a:rPr>
              <a:t>日，</a:t>
            </a:r>
            <a:r>
              <a:rPr lang="zh-CN" altLang="en-US" sz="1600" dirty="0">
                <a:latin typeface="+mn-ea"/>
              </a:rPr>
              <a:t>云平台高等级风险车共计</a:t>
            </a:r>
            <a:r>
              <a:rPr lang="en-US" altLang="zh-CN" sz="1600" dirty="0" smtClean="0">
                <a:latin typeface="+mn-ea"/>
              </a:rPr>
              <a:t>564</a:t>
            </a:r>
            <a:r>
              <a:rPr lang="zh-CN" altLang="en-US" sz="1600" dirty="0" smtClean="0">
                <a:latin typeface="+mn-ea"/>
              </a:rPr>
              <a:t>辆，其中</a:t>
            </a:r>
            <a:r>
              <a:rPr lang="en-US" altLang="zh-CN" sz="1600" dirty="0" smtClean="0">
                <a:latin typeface="+mn-ea"/>
              </a:rPr>
              <a:t>7</a:t>
            </a:r>
            <a:r>
              <a:rPr lang="zh-CN" altLang="en-US" sz="1600" dirty="0" smtClean="0">
                <a:latin typeface="+mn-ea"/>
              </a:rPr>
              <a:t>级报警车辆</a:t>
            </a:r>
            <a:r>
              <a:rPr lang="en-US" altLang="zh-CN" sz="1600" dirty="0" smtClean="0">
                <a:latin typeface="+mn-ea"/>
              </a:rPr>
              <a:t>246</a:t>
            </a:r>
            <a:r>
              <a:rPr lang="zh-CN" altLang="en-US" sz="1600" dirty="0" smtClean="0">
                <a:latin typeface="+mn-ea"/>
              </a:rPr>
              <a:t>辆，</a:t>
            </a:r>
            <a:r>
              <a:rPr lang="en-US" altLang="zh-CN" sz="1600" dirty="0" smtClean="0">
                <a:latin typeface="+mn-ea"/>
              </a:rPr>
              <a:t>8</a:t>
            </a:r>
            <a:r>
              <a:rPr lang="zh-CN" altLang="en-US" sz="1600" dirty="0" smtClean="0">
                <a:latin typeface="+mn-ea"/>
              </a:rPr>
              <a:t>级报警车辆</a:t>
            </a:r>
            <a:r>
              <a:rPr lang="en-US" altLang="zh-CN" sz="1600" dirty="0" smtClean="0">
                <a:latin typeface="+mn-ea"/>
              </a:rPr>
              <a:t>239</a:t>
            </a:r>
            <a:r>
              <a:rPr lang="zh-CN" altLang="en-US" sz="1600" dirty="0" smtClean="0">
                <a:latin typeface="+mn-ea"/>
              </a:rPr>
              <a:t>辆，</a:t>
            </a:r>
            <a:r>
              <a:rPr lang="en-US" altLang="zh-CN" sz="1600" dirty="0" smtClean="0">
                <a:latin typeface="+mn-ea"/>
              </a:rPr>
              <a:t>9</a:t>
            </a:r>
            <a:r>
              <a:rPr lang="zh-CN" altLang="en-US" sz="1600" dirty="0" smtClean="0">
                <a:latin typeface="+mn-ea"/>
              </a:rPr>
              <a:t>级报警车辆为</a:t>
            </a:r>
            <a:r>
              <a:rPr lang="en-US" altLang="zh-CN" sz="1600" dirty="0" smtClean="0">
                <a:latin typeface="+mn-ea"/>
              </a:rPr>
              <a:t>79</a:t>
            </a:r>
            <a:r>
              <a:rPr lang="zh-CN" altLang="en-US" sz="1600" dirty="0" smtClean="0">
                <a:latin typeface="+mn-ea"/>
              </a:rPr>
              <a:t>辆。此均需要处理，但是</a:t>
            </a:r>
            <a:r>
              <a:rPr lang="zh-CN" altLang="en-US" sz="1600" dirty="0" smtClean="0">
                <a:solidFill>
                  <a:srgbClr val="FF0000"/>
                </a:solidFill>
                <a:latin typeface="+mn-ea"/>
              </a:rPr>
              <a:t>目前均无备件可换，且孚能和塔菲尔均存在不积极配合情况，需要公司层级整体再决断和推动下</a:t>
            </a:r>
            <a:r>
              <a:rPr lang="zh-CN" altLang="en-US" sz="1600" dirty="0" smtClean="0">
                <a:latin typeface="+mn-ea"/>
              </a:rPr>
              <a:t>！</a:t>
            </a:r>
            <a:endParaRPr lang="en-US" altLang="zh-CN" sz="1600" dirty="0">
              <a:latin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24301" y="5805264"/>
            <a:ext cx="103039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20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 smtClean="0">
                <a:latin typeface="+mn-ea"/>
              </a:rPr>
              <a:t>另塔菲尔存在集中性问题，下页重点进行下说明：</a:t>
            </a:r>
            <a:endParaRPr lang="en-US" altLang="zh-CN" sz="1600" dirty="0">
              <a:latin typeface="+mn-ea"/>
            </a:endParaRPr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3211992"/>
              </p:ext>
            </p:extLst>
          </p:nvPr>
        </p:nvGraphicFramePr>
        <p:xfrm>
          <a:off x="479373" y="2327953"/>
          <a:ext cx="11017225" cy="3448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751"/>
                <a:gridCol w="867498"/>
                <a:gridCol w="867498"/>
                <a:gridCol w="1040997"/>
                <a:gridCol w="985568"/>
                <a:gridCol w="875135"/>
                <a:gridCol w="655039"/>
                <a:gridCol w="1040997"/>
                <a:gridCol w="954248"/>
                <a:gridCol w="867498"/>
                <a:gridCol w="867498"/>
                <a:gridCol w="867498"/>
              </a:tblGrid>
              <a:tr h="524983">
                <a:tc gridSpan="12">
                  <a:txBody>
                    <a:bodyPr/>
                    <a:lstStyle/>
                    <a:p>
                      <a:pPr marL="0" marR="0" indent="0" algn="ctr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+mn-ea"/>
                        </a:rPr>
                        <a:t>云平台内短路模型总等级汇总结果</a:t>
                      </a:r>
                      <a:r>
                        <a:rPr lang="en-US" altLang="zh-CN" sz="1400" dirty="0" smtClean="0">
                          <a:latin typeface="+mn-ea"/>
                        </a:rPr>
                        <a:t>_</a:t>
                      </a:r>
                      <a:r>
                        <a:rPr lang="zh-CN" altLang="en-US" sz="1400" dirty="0" smtClean="0">
                          <a:latin typeface="+mn-ea"/>
                        </a:rPr>
                        <a:t>截至</a:t>
                      </a:r>
                      <a:r>
                        <a:rPr lang="en-US" altLang="zh-CN" sz="1400" dirty="0" smtClean="0">
                          <a:latin typeface="+mn-ea"/>
                        </a:rPr>
                        <a:t>11.23</a:t>
                      </a:r>
                      <a:endParaRPr lang="zh-CN" altLang="en-US" sz="1400" dirty="0" smtClean="0">
                        <a:latin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dirty="0" smtClean="0">
                        <a:latin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dirty="0" smtClean="0">
                        <a:latin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</a:tr>
              <a:tr h="497921">
                <a:tc>
                  <a:txBody>
                    <a:bodyPr/>
                    <a:lstStyle/>
                    <a:p>
                      <a:r>
                        <a:rPr lang="zh-CN" altLang="en-US" sz="1400" dirty="0" smtClean="0"/>
                        <a:t>模组供应商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r>
                        <a:rPr lang="zh-CN" altLang="en-US" sz="1400" dirty="0" smtClean="0"/>
                        <a:t>级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r>
                        <a:rPr lang="zh-CN" altLang="en-US" sz="1400" dirty="0" smtClean="0"/>
                        <a:t>级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r>
                        <a:rPr lang="zh-CN" altLang="en-US" sz="1400" dirty="0" smtClean="0"/>
                        <a:t>级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4</a:t>
                      </a:r>
                      <a:r>
                        <a:rPr lang="zh-CN" altLang="en-US" sz="1400" dirty="0" smtClean="0"/>
                        <a:t>级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5</a:t>
                      </a:r>
                      <a:r>
                        <a:rPr lang="zh-CN" altLang="en-US" sz="1400" dirty="0" smtClean="0"/>
                        <a:t>级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6</a:t>
                      </a:r>
                      <a:r>
                        <a:rPr lang="zh-CN" altLang="en-US" sz="1400" dirty="0" smtClean="0"/>
                        <a:t>级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7</a:t>
                      </a:r>
                      <a:r>
                        <a:rPr lang="zh-CN" altLang="en-US" sz="1400" dirty="0" smtClean="0"/>
                        <a:t>级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8</a:t>
                      </a:r>
                      <a:r>
                        <a:rPr lang="zh-CN" altLang="en-US" sz="1400" dirty="0" smtClean="0"/>
                        <a:t>级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9</a:t>
                      </a:r>
                      <a:r>
                        <a:rPr lang="zh-CN" altLang="en-US" sz="1400" dirty="0" smtClean="0"/>
                        <a:t>级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产热</a:t>
                      </a:r>
                      <a:r>
                        <a:rPr lang="en-US" altLang="zh-CN" sz="1400" dirty="0" smtClean="0"/>
                        <a:t>4</a:t>
                      </a:r>
                      <a:r>
                        <a:rPr lang="zh-CN" altLang="en-US" sz="1400" dirty="0" smtClean="0"/>
                        <a:t>级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产热</a:t>
                      </a:r>
                      <a:r>
                        <a:rPr lang="en-US" altLang="zh-CN" sz="1400" dirty="0" smtClean="0"/>
                        <a:t>3</a:t>
                      </a:r>
                      <a:r>
                        <a:rPr lang="zh-CN" altLang="en-US" sz="1400" dirty="0" smtClean="0"/>
                        <a:t>级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</a:tr>
              <a:tr h="4042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SVOLT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1644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207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97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228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86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133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42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CATL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8790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3474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3442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10956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208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36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16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4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7322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3796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425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塔菲尔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1860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749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624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1408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38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4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5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961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745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425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孚能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1774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761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902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8323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1008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343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225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72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8521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1579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425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捷威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155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8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5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425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汇总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14223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5199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5068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20916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1255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381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246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239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79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16892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6258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2567608" y="2363552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55074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>
            <a:off x="0" y="275543"/>
            <a:ext cx="4583832" cy="418156"/>
            <a:chOff x="0" y="275543"/>
            <a:chExt cx="4572000" cy="418156"/>
          </a:xfrm>
        </p:grpSpPr>
        <p:sp>
          <p:nvSpPr>
            <p:cNvPr id="47" name="剪去单角的矩形 46"/>
            <p:cNvSpPr/>
            <p:nvPr/>
          </p:nvSpPr>
          <p:spPr>
            <a:xfrm flipV="1">
              <a:off x="0" y="275543"/>
              <a:ext cx="4572000" cy="418156"/>
            </a:xfrm>
            <a:prstGeom prst="snip1Rect">
              <a:avLst>
                <a:gd name="adj" fmla="val 50000"/>
              </a:avLst>
            </a:prstGeom>
            <a:solidFill>
              <a:srgbClr val="1D20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4420573" y="539294"/>
              <a:ext cx="144000" cy="144000"/>
            </a:xfrm>
            <a:prstGeom prst="line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Presentation headlines, Date, Location</a:t>
            </a:r>
            <a:endParaRPr lang="de-DE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/>
              <a:t>Slide </a:t>
            </a:r>
            <a:fld id="{AA807A42-CF27-4B84-8583-18EBE418342E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551384" y="323270"/>
            <a:ext cx="3312368" cy="432048"/>
          </a:xfrm>
        </p:spPr>
        <p:txBody>
          <a:bodyPr/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+mn-ea"/>
                <a:ea typeface="+mn-ea"/>
              </a:rPr>
              <a:t>三</a:t>
            </a:r>
            <a:r>
              <a:rPr lang="zh-CN" altLang="en-US" sz="2400" dirty="0">
                <a:solidFill>
                  <a:schemeClr val="bg1"/>
                </a:solidFill>
                <a:latin typeface="+mn-ea"/>
                <a:ea typeface="+mn-ea"/>
              </a:rPr>
              <a:t>、决策项</a:t>
            </a:r>
          </a:p>
        </p:txBody>
      </p:sp>
      <p:sp>
        <p:nvSpPr>
          <p:cNvPr id="16" name="矩形 15"/>
          <p:cNvSpPr/>
          <p:nvPr/>
        </p:nvSpPr>
        <p:spPr>
          <a:xfrm>
            <a:off x="222666" y="819791"/>
            <a:ext cx="11737304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20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 smtClean="0">
                <a:latin typeface="+mn-ea"/>
              </a:rPr>
              <a:t>塔菲尔公司：</a:t>
            </a:r>
            <a:endParaRPr lang="en-US" altLang="zh-CN" sz="1600" dirty="0" smtClean="0">
              <a:latin typeface="+mn-ea"/>
            </a:endParaRPr>
          </a:p>
          <a:p>
            <a:pPr algn="just">
              <a:lnSpc>
                <a:spcPct val="200000"/>
              </a:lnSpc>
            </a:pPr>
            <a:r>
              <a:rPr lang="zh-CN" altLang="en-US" sz="1600" dirty="0" smtClean="0">
                <a:latin typeface="+mn-ea"/>
              </a:rPr>
              <a:t>（</a:t>
            </a:r>
            <a:r>
              <a:rPr lang="en-US" altLang="zh-CN" sz="1600" dirty="0" smtClean="0">
                <a:latin typeface="+mn-ea"/>
              </a:rPr>
              <a:t>1</a:t>
            </a:r>
            <a:r>
              <a:rPr lang="zh-CN" altLang="en-US" sz="1600" dirty="0" smtClean="0">
                <a:latin typeface="+mn-ea"/>
              </a:rPr>
              <a:t>）自</a:t>
            </a:r>
            <a:r>
              <a:rPr lang="en-US" altLang="zh-CN" sz="1600" dirty="0">
                <a:latin typeface="+mn-ea"/>
              </a:rPr>
              <a:t>2018</a:t>
            </a:r>
            <a:r>
              <a:rPr lang="zh-CN" altLang="en-US" sz="1600" dirty="0">
                <a:latin typeface="+mn-ea"/>
              </a:rPr>
              <a:t>年</a:t>
            </a:r>
            <a:r>
              <a:rPr lang="en-US" altLang="zh-CN" sz="1600" dirty="0">
                <a:latin typeface="+mn-ea"/>
              </a:rPr>
              <a:t>12</a:t>
            </a:r>
            <a:r>
              <a:rPr lang="zh-CN" altLang="en-US" sz="1600" dirty="0">
                <a:latin typeface="+mn-ea"/>
              </a:rPr>
              <a:t>月欧拉</a:t>
            </a:r>
            <a:r>
              <a:rPr lang="en-US" altLang="zh-CN" sz="1600" dirty="0">
                <a:latin typeface="+mn-ea"/>
              </a:rPr>
              <a:t>R1</a:t>
            </a:r>
            <a:r>
              <a:rPr lang="zh-CN" altLang="en-US" sz="1600" dirty="0">
                <a:latin typeface="+mn-ea"/>
              </a:rPr>
              <a:t>上市至今，共计发生热失控车辆</a:t>
            </a:r>
            <a:r>
              <a:rPr lang="en-US" altLang="zh-CN" sz="1600" dirty="0">
                <a:latin typeface="+mn-ea"/>
              </a:rPr>
              <a:t>4</a:t>
            </a:r>
            <a:r>
              <a:rPr lang="zh-CN" altLang="en-US" sz="1600" dirty="0">
                <a:latin typeface="+mn-ea"/>
              </a:rPr>
              <a:t>台，其中</a:t>
            </a:r>
            <a:r>
              <a:rPr lang="en-US" altLang="zh-CN" sz="1600" dirty="0">
                <a:latin typeface="+mn-ea"/>
              </a:rPr>
              <a:t>2</a:t>
            </a:r>
            <a:r>
              <a:rPr lang="zh-CN" altLang="en-US" sz="1600" dirty="0">
                <a:latin typeface="+mn-ea"/>
              </a:rPr>
              <a:t>台为运营车，且模组为同一批次（共计</a:t>
            </a:r>
            <a:r>
              <a:rPr lang="en-US" altLang="zh-CN" sz="1600" dirty="0">
                <a:latin typeface="+mn-ea"/>
              </a:rPr>
              <a:t>900</a:t>
            </a:r>
            <a:r>
              <a:rPr lang="zh-CN" altLang="en-US" sz="1600" dirty="0">
                <a:latin typeface="+mn-ea"/>
              </a:rPr>
              <a:t>套均为运营车辆），针对此次模组问题进行追溯，并对产量问题审核，</a:t>
            </a:r>
            <a:r>
              <a:rPr lang="en-US" altLang="zh-CN" sz="1600" dirty="0">
                <a:latin typeface="+mn-ea"/>
              </a:rPr>
              <a:t>2018</a:t>
            </a:r>
            <a:r>
              <a:rPr lang="zh-CN" altLang="en-US" sz="1600" dirty="0">
                <a:latin typeface="+mn-ea"/>
              </a:rPr>
              <a:t>年</a:t>
            </a:r>
            <a:r>
              <a:rPr lang="en-US" altLang="zh-CN" sz="1600" dirty="0">
                <a:latin typeface="+mn-ea"/>
              </a:rPr>
              <a:t>12</a:t>
            </a:r>
            <a:r>
              <a:rPr lang="zh-CN" altLang="en-US" sz="1600" dirty="0">
                <a:latin typeface="+mn-ea"/>
              </a:rPr>
              <a:t>月份在塔菲尔（东莞工厂）首次供货期间，现场审核发现不良问题</a:t>
            </a:r>
            <a:r>
              <a:rPr lang="en-US" altLang="zh-CN" sz="1600" dirty="0">
                <a:latin typeface="+mn-ea"/>
              </a:rPr>
              <a:t>102</a:t>
            </a:r>
            <a:r>
              <a:rPr lang="zh-CN" altLang="en-US" sz="1600" dirty="0">
                <a:latin typeface="+mn-ea"/>
              </a:rPr>
              <a:t>项，其中粉尘异物问题</a:t>
            </a:r>
            <a:r>
              <a:rPr lang="en-US" altLang="zh-CN" sz="1600" dirty="0">
                <a:latin typeface="+mn-ea"/>
              </a:rPr>
              <a:t>51</a:t>
            </a:r>
            <a:r>
              <a:rPr lang="zh-CN" altLang="en-US" sz="1600" dirty="0">
                <a:latin typeface="+mn-ea"/>
              </a:rPr>
              <a:t>项，占问题总比</a:t>
            </a:r>
            <a:r>
              <a:rPr lang="en-US" altLang="zh-CN" sz="1600" dirty="0">
                <a:latin typeface="+mn-ea"/>
              </a:rPr>
              <a:t>50%</a:t>
            </a:r>
            <a:r>
              <a:rPr lang="zh-CN" altLang="en-US" sz="1600" dirty="0">
                <a:latin typeface="+mn-ea"/>
              </a:rPr>
              <a:t>。塔菲尔东莞工厂现场粉尘异物管控差，产品质量存在风险。详情如下</a:t>
            </a:r>
            <a:r>
              <a:rPr lang="zh-CN" altLang="en-US" sz="1600" dirty="0" smtClean="0">
                <a:latin typeface="+mn-ea"/>
              </a:rPr>
              <a:t>图：</a:t>
            </a:r>
            <a:endParaRPr lang="en-US" altLang="zh-CN" sz="1600" dirty="0">
              <a:latin typeface="+mn-ea"/>
            </a:endParaRPr>
          </a:p>
        </p:txBody>
      </p:sp>
      <p:graphicFrame>
        <p:nvGraphicFramePr>
          <p:cNvPr id="17" name="表格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760813"/>
              </p:ext>
            </p:extLst>
          </p:nvPr>
        </p:nvGraphicFramePr>
        <p:xfrm>
          <a:off x="498578" y="2991986"/>
          <a:ext cx="5581594" cy="960461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462018"/>
                <a:gridCol w="462018"/>
                <a:gridCol w="462018"/>
                <a:gridCol w="462018"/>
                <a:gridCol w="462018"/>
                <a:gridCol w="462018"/>
                <a:gridCol w="462018"/>
                <a:gridCol w="462018"/>
                <a:gridCol w="462018"/>
                <a:gridCol w="495653"/>
                <a:gridCol w="491177"/>
                <a:gridCol w="436602"/>
              </a:tblGrid>
              <a:tr h="50761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问题</a:t>
                      </a:r>
                      <a:endParaRPr lang="en-US" altLang="zh-CN" sz="1000" dirty="0" smtClean="0"/>
                    </a:p>
                    <a:p>
                      <a:pPr algn="ctr"/>
                      <a:r>
                        <a:rPr lang="zh-CN" altLang="en-US" sz="1000" dirty="0" smtClean="0"/>
                        <a:t>类型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 smtClean="0">
                          <a:solidFill>
                            <a:srgbClr val="FF0000"/>
                          </a:solidFill>
                        </a:rPr>
                        <a:t>粉尘</a:t>
                      </a:r>
                      <a:endParaRPr lang="en-US" altLang="zh-CN" sz="1000" dirty="0" smtClean="0">
                        <a:solidFill>
                          <a:srgbClr val="FF0000"/>
                        </a:solidFill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 smtClean="0">
                          <a:solidFill>
                            <a:srgbClr val="FF0000"/>
                          </a:solidFill>
                        </a:rPr>
                        <a:t>异物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仓储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标准</a:t>
                      </a:r>
                      <a:endParaRPr lang="en-US" altLang="zh-CN" sz="1000" dirty="0" smtClean="0"/>
                    </a:p>
                    <a:p>
                      <a:pPr algn="ctr"/>
                      <a:r>
                        <a:rPr lang="zh-CN" altLang="en-US" sz="1000" dirty="0" smtClean="0"/>
                        <a:t>丢失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量具</a:t>
                      </a:r>
                      <a:endParaRPr lang="en-US" altLang="zh-CN" sz="1000" dirty="0" smtClean="0"/>
                    </a:p>
                    <a:p>
                      <a:pPr algn="ctr"/>
                      <a:r>
                        <a:rPr lang="zh-CN" altLang="en-US" sz="1000" dirty="0" smtClean="0"/>
                        <a:t>管理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工艺</a:t>
                      </a:r>
                      <a:endParaRPr lang="en-US" altLang="zh-CN" sz="1000" dirty="0" smtClean="0"/>
                    </a:p>
                    <a:p>
                      <a:pPr algn="ctr"/>
                      <a:r>
                        <a:rPr lang="zh-CN" altLang="en-US" sz="1000" dirty="0" smtClean="0"/>
                        <a:t>设计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标识</a:t>
                      </a:r>
                      <a:endParaRPr lang="en-US" altLang="zh-CN" sz="1000" dirty="0" smtClean="0"/>
                    </a:p>
                    <a:p>
                      <a:pPr algn="ctr"/>
                      <a:r>
                        <a:rPr lang="zh-CN" altLang="en-US" sz="1000" dirty="0" smtClean="0"/>
                        <a:t>问题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未按要求执行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生产</a:t>
                      </a:r>
                      <a:endParaRPr lang="en-US" altLang="zh-CN" sz="1000" dirty="0" smtClean="0"/>
                    </a:p>
                    <a:p>
                      <a:pPr algn="ctr"/>
                      <a:r>
                        <a:rPr lang="zh-CN" altLang="en-US" sz="1000" dirty="0" smtClean="0"/>
                        <a:t>安全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流转</a:t>
                      </a:r>
                      <a:endParaRPr lang="en-US" altLang="zh-CN" sz="1000" dirty="0" smtClean="0"/>
                    </a:p>
                    <a:p>
                      <a:pPr algn="ctr"/>
                      <a:r>
                        <a:rPr lang="zh-CN" altLang="en-US" sz="1000" dirty="0" smtClean="0"/>
                        <a:t>工装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其他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总计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82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 smtClean="0"/>
                        <a:t>问题</a:t>
                      </a:r>
                      <a:endParaRPr lang="en-US" altLang="zh-CN" sz="1000" dirty="0" smtClean="0"/>
                    </a:p>
                    <a:p>
                      <a:pPr algn="ctr"/>
                      <a:r>
                        <a:rPr lang="zh-CN" altLang="en-US" sz="1000" dirty="0" smtClean="0"/>
                        <a:t>数量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>
                          <a:solidFill>
                            <a:srgbClr val="FF0000"/>
                          </a:solidFill>
                        </a:rPr>
                        <a:t>51</a:t>
                      </a:r>
                      <a:endParaRPr lang="zh-CN" altLang="en-US" sz="10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13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10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7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6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4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102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8" name="文本框 17"/>
          <p:cNvSpPr txBox="1"/>
          <p:nvPr/>
        </p:nvSpPr>
        <p:spPr>
          <a:xfrm>
            <a:off x="222666" y="4073462"/>
            <a:ext cx="60520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latin typeface="+mn-ea"/>
              </a:rPr>
              <a:t>（</a:t>
            </a:r>
            <a:r>
              <a:rPr lang="en-US" altLang="zh-CN" sz="1600" dirty="0" smtClean="0">
                <a:latin typeface="+mn-ea"/>
              </a:rPr>
              <a:t>2</a:t>
            </a:r>
            <a:r>
              <a:rPr lang="zh-CN" altLang="en-US" sz="1600" dirty="0" smtClean="0">
                <a:latin typeface="+mn-ea"/>
              </a:rPr>
              <a:t>）此批次模组曾出现</a:t>
            </a:r>
            <a:r>
              <a:rPr lang="en-US" altLang="zh-CN" sz="1600" dirty="0" smtClean="0">
                <a:latin typeface="+mn-ea"/>
              </a:rPr>
              <a:t>2</a:t>
            </a:r>
            <a:r>
              <a:rPr lang="zh-CN" altLang="en-US" sz="1600" dirty="0" smtClean="0">
                <a:latin typeface="+mn-ea"/>
              </a:rPr>
              <a:t>台车热失控（</a:t>
            </a:r>
            <a:r>
              <a:rPr lang="en-US" altLang="zh-CN" sz="1600" dirty="0">
                <a:latin typeface="+mn-ea"/>
              </a:rPr>
              <a:t> LGWECMA49JE003917 </a:t>
            </a:r>
            <a:r>
              <a:rPr lang="zh-CN" altLang="en-US" sz="1600" dirty="0" smtClean="0">
                <a:latin typeface="+mn-ea"/>
              </a:rPr>
              <a:t>、</a:t>
            </a:r>
            <a:r>
              <a:rPr lang="en-US" altLang="zh-CN" sz="1600" dirty="0">
                <a:latin typeface="+mn-ea"/>
              </a:rPr>
              <a:t> LGWECMA44JE003615 </a:t>
            </a:r>
            <a:r>
              <a:rPr lang="zh-CN" altLang="en-US" sz="1600" dirty="0" smtClean="0">
                <a:latin typeface="+mn-ea"/>
              </a:rPr>
              <a:t>），通过内短路模型分析，均为报过产热四级故障，但是报警特别不明显，无法有效提前识别。也针对此批次（</a:t>
            </a:r>
            <a:r>
              <a:rPr lang="en-US" altLang="zh-CN" sz="1600" dirty="0" smtClean="0">
                <a:latin typeface="+mn-ea"/>
              </a:rPr>
              <a:t>894</a:t>
            </a:r>
            <a:r>
              <a:rPr lang="zh-CN" altLang="en-US" sz="1600" dirty="0" smtClean="0">
                <a:latin typeface="+mn-ea"/>
              </a:rPr>
              <a:t>套）进行内短路模型分析和统计，其中报产热</a:t>
            </a:r>
            <a:r>
              <a:rPr lang="en-US" altLang="zh-CN" sz="1600" dirty="0" smtClean="0">
                <a:latin typeface="+mn-ea"/>
              </a:rPr>
              <a:t>4</a:t>
            </a:r>
            <a:r>
              <a:rPr lang="zh-CN" altLang="en-US" sz="1600" dirty="0" smtClean="0">
                <a:latin typeface="+mn-ea"/>
              </a:rPr>
              <a:t>级故障车辆</a:t>
            </a:r>
            <a:r>
              <a:rPr lang="en-US" altLang="zh-CN" sz="1600" dirty="0" smtClean="0">
                <a:latin typeface="+mn-ea"/>
              </a:rPr>
              <a:t>246</a:t>
            </a:r>
            <a:r>
              <a:rPr lang="zh-CN" altLang="en-US" sz="1600" dirty="0" smtClean="0">
                <a:latin typeface="+mn-ea"/>
              </a:rPr>
              <a:t>台</a:t>
            </a:r>
            <a:r>
              <a:rPr lang="zh-CN" altLang="en-US" sz="1600" dirty="0">
                <a:latin typeface="+mn-ea"/>
              </a:rPr>
              <a:t>。（详情如右</a:t>
            </a:r>
            <a:r>
              <a:rPr lang="zh-CN" altLang="en-US" sz="1600" dirty="0" smtClean="0">
                <a:latin typeface="+mn-ea"/>
              </a:rPr>
              <a:t>图）</a:t>
            </a:r>
            <a:endParaRPr lang="en-US" altLang="zh-CN" sz="1600" dirty="0" smtClean="0">
              <a:latin typeface="+mn-ea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5907" y="2946367"/>
            <a:ext cx="5380733" cy="3218937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920536" y="4221088"/>
            <a:ext cx="649165" cy="1944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059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0" y="4149080"/>
            <a:ext cx="12192000" cy="960437"/>
          </a:xfrm>
        </p:spPr>
        <p:txBody>
          <a:bodyPr>
            <a:noAutofit/>
          </a:bodyPr>
          <a:lstStyle/>
          <a:p>
            <a:pPr algn="ctr"/>
            <a:r>
              <a:rPr lang="zh-CN" altLang="en-US" dirty="0" smtClean="0"/>
              <a:t>汇报完毕！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88557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2254&quot;/&gt;&lt;CPresentation id=&quot;1&quot;&gt;&lt;m_precDefaultNumber/&gt;&lt;m_precDefaultPercent/&gt;&lt;m_precDefaultDate/&gt;&lt;m_precDefaultYear/&gt;&lt;m_precDefaultQuarter/&gt;&lt;m_precDefaultMonth&gt;&lt;m_strFormatTime&gt;%1&lt;/m_strFormatTime&gt;&lt;/m_precDefaultMonth&gt;&lt;m_precDefaultWeek&gt;&lt;m_strFormatTime&gt;%4&lt;/m_strFormatTime&gt;&lt;/m_precDefaultWeek&gt;&lt;m_precDefaultDay&gt;&lt;m_strFormatTime&gt;%#d&lt;/m_strFormatTime&gt;&lt;/m_precDefaultDay&gt;&lt;m_mruColor&gt;&lt;m_vecMRU length=&quot;0&quot;/&gt;&lt;/m_mruColor&gt;&lt;/CPresentation&gt;&lt;/root&gt;"/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0111115_Präsentationsstandard_L5-7">
  <a:themeElements>
    <a:clrScheme name="BMW GROUP">
      <a:dk1>
        <a:sysClr val="windowText" lastClr="000000"/>
      </a:dk1>
      <a:lt1>
        <a:sysClr val="window" lastClr="FFFFFF"/>
      </a:lt1>
      <a:dk2>
        <a:srgbClr val="595443"/>
      </a:dk2>
      <a:lt2>
        <a:srgbClr val="5678A9"/>
      </a:lt2>
      <a:accent1>
        <a:srgbClr val="00B050"/>
      </a:accent1>
      <a:accent2>
        <a:srgbClr val="FFD600"/>
      </a:accent2>
      <a:accent3>
        <a:srgbClr val="914F28"/>
      </a:accent3>
      <a:accent4>
        <a:srgbClr val="FF0000"/>
      </a:accent4>
      <a:accent5>
        <a:srgbClr val="F19100"/>
      </a:accent5>
      <a:accent6>
        <a:srgbClr val="0070C0"/>
      </a:accent6>
      <a:hlink>
        <a:srgbClr val="000000"/>
      </a:hlink>
      <a:folHlink>
        <a:srgbClr val="000000"/>
      </a:folHlink>
    </a:clrScheme>
    <a:fontScheme name="feco-yahei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29883</TotalTime>
  <Words>2751</Words>
  <Application>Microsoft Office PowerPoint</Application>
  <PresentationFormat>宽屏</PresentationFormat>
  <Paragraphs>409</Paragraphs>
  <Slides>9</Slides>
  <Notes>7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 Unicode MS</vt:lpstr>
      <vt:lpstr>MicrosoftYaHei-Bold</vt:lpstr>
      <vt:lpstr>宋体</vt:lpstr>
      <vt:lpstr>微软雅黑</vt:lpstr>
      <vt:lpstr>Arial</vt:lpstr>
      <vt:lpstr>Calibri</vt:lpstr>
      <vt:lpstr>Symbol</vt:lpstr>
      <vt:lpstr>Times New Roman</vt:lpstr>
      <vt:lpstr>Wingdings</vt:lpstr>
      <vt:lpstr>20111115_Präsentationsstandard_L5-7</vt:lpstr>
      <vt:lpstr>think-cell Folie</vt:lpstr>
      <vt:lpstr>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BMW Group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Interim Presentation Template</dc:title>
  <dc:creator>陈林青</dc:creator>
  <cp:lastModifiedBy>王亚东</cp:lastModifiedBy>
  <cp:revision>2657</cp:revision>
  <cp:lastPrinted>2018-11-22T14:38:11Z</cp:lastPrinted>
  <dcterms:created xsi:type="dcterms:W3CDTF">2011-11-22T07:38:41Z</dcterms:created>
  <dcterms:modified xsi:type="dcterms:W3CDTF">2020-11-24T11:07:40Z</dcterms:modified>
  <cp:contentStatus>v1</cp:contentStatus>
</cp:coreProperties>
</file>